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7" r:id="rId4"/>
    <p:sldId id="274" r:id="rId5"/>
    <p:sldId id="258" r:id="rId6"/>
    <p:sldId id="268" r:id="rId7"/>
    <p:sldId id="261" r:id="rId8"/>
    <p:sldId id="277" r:id="rId9"/>
    <p:sldId id="259" r:id="rId10"/>
    <p:sldId id="260" r:id="rId11"/>
    <p:sldId id="276" r:id="rId12"/>
    <p:sldId id="269" r:id="rId13"/>
    <p:sldId id="278" r:id="rId14"/>
    <p:sldId id="283" r:id="rId15"/>
    <p:sldId id="285" r:id="rId16"/>
    <p:sldId id="270" r:id="rId17"/>
    <p:sldId id="286" r:id="rId18"/>
    <p:sldId id="287" r:id="rId19"/>
    <p:sldId id="288" r:id="rId20"/>
    <p:sldId id="271" r:id="rId21"/>
    <p:sldId id="279" r:id="rId22"/>
    <p:sldId id="280" r:id="rId23"/>
    <p:sldId id="281" r:id="rId24"/>
    <p:sldId id="294" r:id="rId25"/>
    <p:sldId id="292" r:id="rId26"/>
    <p:sldId id="295" r:id="rId27"/>
    <p:sldId id="297" r:id="rId28"/>
    <p:sldId id="298" r:id="rId29"/>
    <p:sldId id="293" r:id="rId30"/>
    <p:sldId id="299" r:id="rId31"/>
    <p:sldId id="296" r:id="rId32"/>
    <p:sldId id="262" r:id="rId33"/>
    <p:sldId id="289" r:id="rId34"/>
    <p:sldId id="265" r:id="rId35"/>
    <p:sldId id="290" r:id="rId36"/>
    <p:sldId id="291" r:id="rId37"/>
    <p:sldId id="272" r:id="rId38"/>
    <p:sldId id="282" r:id="rId39"/>
    <p:sldId id="273" r:id="rId40"/>
    <p:sldId id="26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C6CDD9"/>
    <a:srgbClr val="C7C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660"/>
  </p:normalViewPr>
  <p:slideViewPr>
    <p:cSldViewPr snapToGrid="0">
      <p:cViewPr>
        <p:scale>
          <a:sx n="97" d="100"/>
          <a:sy n="97" d="100"/>
        </p:scale>
        <p:origin x="36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B3D09-308D-F84F-9932-09B216B298F9}" type="datetimeFigureOut">
              <a:rPr lang="en-TH" smtClean="0"/>
              <a:t>5/8/2021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8B562-68CF-FE46-8FCD-60574B3759AD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65624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39FE-2E76-4CE2-A8E6-0A8D543C9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27A43-5A2E-454A-877C-4FAFD3DF7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6C6D-7BD9-46A4-8850-7EA744AD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9F7A-014E-1743-96D1-094C518F1EBB}" type="datetime1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A3CC9-25D4-4808-B5BD-FDFA96AC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32A9A-477A-4C48-8DF3-27CAFF09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03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ACC1-49C1-4A29-A913-2C9A4CE5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3D0FA-941C-4965-8044-53C77A71E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195C4-81F8-47DD-9EAB-640ED94B4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7B7D7-343A-4B49-ADA7-1DF596F73764}" type="datetime1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ABAC6-889D-4534-ABD0-E5FD2ED31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FC88E-DE68-43CB-8A2C-7DD013ED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91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156D6E-4D2C-42F8-8905-FC1AE7B71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A8A1A7-DD2B-42F6-A1F4-D4C01AC9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B8C06-D25C-4E2F-9A18-C2D9234CB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AAE9-9867-0C4C-8759-C6199C9A51A5}" type="datetime1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AC4EF-85AD-4E81-9AC3-53EFD2ABB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01ED6-5B88-4E06-9C92-2F8CFB8C3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4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4DB1-243C-4AC0-8FA1-06350A11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C6AFB-6F60-4D19-91F6-7D880E22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2953E-7784-40AA-A635-C1FE4BE3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48EB8-6FB8-4C44-B29E-C638DC59F320}" type="datetime1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1CC8-8743-471F-BD5D-B040B0D2A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BA52A-C5B2-4178-839D-8E43F777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832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9961-BA8C-40F0-AD14-B941F8F8A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08618-E4E2-4CE5-81F0-0BA25FAC3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71E4D-4EEF-4818-AB54-2DA8786C0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8D114-CEF5-034C-A435-330811231902}" type="datetime1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E051C-AE26-4959-BE5E-26DEEF2EF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E7962-8B48-4DA9-89C4-E98B895B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29D8A-E65F-4E81-A32A-70ACF3FF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F99C6-2619-45E2-A2F5-8B97CC75F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1F0A9-F894-4499-AA2B-650CAFFDC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9F890-0F6A-4C08-900E-AED91997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A60C-A560-A341-8844-CA1CA2B48A97}" type="datetime1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7C188-53FC-4BCE-A202-6DB375DBC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984EC-A320-4857-A639-2EB68B217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3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58FDB-3A8C-4C57-BB52-94FF653B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A6CBE-E8EA-4043-9082-99F3BCC71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845BE-02FB-4E25-BF28-5DEBC3ED9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71984-8BB8-4022-A64E-C0E3316FC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2836E-A5E0-4705-BAB5-4FC270472A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1E4C28-E7E2-4B71-A9A0-5A0551714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CFAA-8A4B-AB4D-8A40-CA79D618E409}" type="datetime1">
              <a:rPr lang="en-US" smtClean="0"/>
              <a:t>8/5/21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8FB041-B738-4B59-9D73-6B31ABDC8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0DBE2-D64E-40A1-856C-CEF15C067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6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448F-E1A5-483A-918E-2CB06B09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B703D-3899-4AF4-813D-3B5C5903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4E712-30E8-3941-B76F-F73363CCA4CE}" type="datetime1">
              <a:rPr lang="en-US" smtClean="0"/>
              <a:t>8/5/21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C5030-412F-497C-A229-D2C3D3D85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4EEF9-79C3-40DD-BC68-05312A5E8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BE391-98F8-467E-9D1E-3B8FE4A8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0F9FF-E423-9D44-AE42-602F7C00AC8E}" type="datetime1">
              <a:rPr lang="en-US" smtClean="0"/>
              <a:t>8/5/21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F867E6-7671-4C7C-A3F3-E474B3A06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30FDC-AADD-43B7-AAC4-3BC1C2A0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145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A6E0-FEA2-404B-B9D3-3E35C0F83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3923F-7805-4FAF-A749-4EDD23D54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60E70-8963-4188-B463-BBB55A259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5F730-EE3A-4070-9B88-D5ED8D3C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75B5-B136-1C4B-939C-F8631489EB0D}" type="datetime1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929929-C9D3-4C44-A2B3-730216D9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CC944-B1E0-439A-AF71-DBC8374B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9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F439C-2753-4340-83FD-B61C3AA8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84294B-2AB5-4A7A-8DDD-FBA87B0BE5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9C750-060C-4DB9-BFA6-09696A6F9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2FBF8-0864-4E8B-A6E6-115F751AB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2F675-1E60-C744-8308-C4E0CE1F2C4D}" type="datetime1">
              <a:rPr lang="en-US" smtClean="0"/>
              <a:t>8/5/21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42B8D-DCC3-4E53-8DF9-7D2F31BC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BD7A4-4E3F-4CD9-8C5C-8B2E13A7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0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D9886-1370-44A7-B5B1-DFA3BB0C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90D95-FD77-46E2-8B9F-90DBE9075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4213A-2F0D-423C-8BB0-4C45E8107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E13A3-9F6C-C441-8E14-84F17876D42D}" type="datetime1">
              <a:rPr lang="en-US" smtClean="0"/>
              <a:t>8/5/21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E9170-98AC-4D8A-B904-4C70376A11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2E630-458F-4416-81F7-4D110259E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63461-14F1-4D5C-81EA-DCDD168943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481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svg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553C-4B44-4F2B-B38C-832506E248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dirty="0"/>
              <a:t>การนิเทศนิสิตสหกิจศึกษา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F4B6C-1B77-46F5-9E7D-13857132D3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/>
              <a:t>ณ ห้องปฏิบัติการวิจัยวิศวกรรมระบบสารสนเทศ </a:t>
            </a:r>
            <a:r>
              <a:rPr lang="en-US" dirty="0"/>
              <a:t>(ISERL)</a:t>
            </a:r>
          </a:p>
          <a:p>
            <a:r>
              <a:rPr lang="th-TH" dirty="0"/>
              <a:t>2 กันยายน 2564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747EC-F22E-4343-9208-50D213B94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17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33C34AB2-4F95-42C4-9936-E8EA00721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 r="14287" b="9091"/>
          <a:stretch/>
        </p:blipFill>
        <p:spPr>
          <a:xfrm rot="16200000">
            <a:off x="4428744" y="-905256"/>
            <a:ext cx="6858000" cy="86685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26250-AB5F-4E2D-907A-8D3D9A53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Tester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A90E5-70DD-4889-9A45-ED5F1B0E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1700" dirty="0"/>
              <a:t>     </a:t>
            </a:r>
            <a:r>
              <a:rPr lang="en-US" sz="1700" dirty="0"/>
              <a:t>Miss Preeyanut Boonmeemak</a:t>
            </a:r>
          </a:p>
          <a:p>
            <a:pPr marL="0" indent="0">
              <a:buNone/>
            </a:pPr>
            <a:r>
              <a:rPr lang="th-TH" sz="1700" dirty="0"/>
              <a:t>     </a:t>
            </a:r>
            <a:r>
              <a:rPr lang="en-US" sz="1700" dirty="0"/>
              <a:t>60160341</a:t>
            </a: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8BFC7140-E2DA-432C-BEF3-D623F7612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510" y="2694728"/>
            <a:ext cx="282763" cy="282763"/>
          </a:xfrm>
          <a:prstGeom prst="rect">
            <a:avLst/>
          </a:prstGeom>
        </p:spPr>
      </p:pic>
      <p:pic>
        <p:nvPicPr>
          <p:cNvPr id="24" name="Graphic 23" descr="Address Book with solid fill">
            <a:extLst>
              <a:ext uri="{FF2B5EF4-FFF2-40B4-BE49-F238E27FC236}">
                <a16:creationId xmlns:a16="http://schemas.microsoft.com/office/drawing/2014/main" id="{F7CC506E-4229-4C82-B836-F5B7D746F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8272" y="3077302"/>
            <a:ext cx="331237" cy="3312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1AB0A-5FD5-0845-AAC0-B93FF448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9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6250-AB5F-4E2D-907A-8D3D9A53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53" y="-74991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A90E5-70DD-4889-9A45-ED5F1B0E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309" y="1363453"/>
            <a:ext cx="2784825" cy="79105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th-TH" sz="1700" dirty="0"/>
              <a:t> </a:t>
            </a:r>
            <a:r>
              <a:rPr lang="en-US" sz="1700" dirty="0"/>
              <a:t>Mister </a:t>
            </a:r>
            <a:r>
              <a:rPr lang="en-US" sz="1700" dirty="0" err="1"/>
              <a:t>Adithep</a:t>
            </a:r>
            <a:r>
              <a:rPr lang="en-US" sz="1700" dirty="0"/>
              <a:t> </a:t>
            </a:r>
            <a:r>
              <a:rPr lang="en-US" sz="1700" dirty="0" err="1"/>
              <a:t>Phompha</a:t>
            </a:r>
            <a:r>
              <a:rPr lang="th-TH" sz="1700" dirty="0"/>
              <a:t>     </a:t>
            </a:r>
            <a:r>
              <a:rPr lang="en-US" sz="1700" dirty="0"/>
              <a:t>  </a:t>
            </a:r>
          </a:p>
          <a:p>
            <a:pPr marL="0" indent="0">
              <a:buNone/>
            </a:pPr>
            <a:r>
              <a:rPr lang="en-US" sz="1700" dirty="0"/>
              <a:t>61160079</a:t>
            </a: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8BFC7140-E2DA-432C-BEF3-D623F7612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0081" y="1270508"/>
            <a:ext cx="282763" cy="282763"/>
          </a:xfrm>
          <a:prstGeom prst="rect">
            <a:avLst/>
          </a:prstGeom>
        </p:spPr>
      </p:pic>
      <p:pic>
        <p:nvPicPr>
          <p:cNvPr id="24" name="Graphic 23" descr="Address Book with solid fill">
            <a:extLst>
              <a:ext uri="{FF2B5EF4-FFF2-40B4-BE49-F238E27FC236}">
                <a16:creationId xmlns:a16="http://schemas.microsoft.com/office/drawing/2014/main" id="{F7CC506E-4229-4C82-B836-F5B7D746F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1607" y="1688269"/>
            <a:ext cx="331237" cy="3312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1AB0A-5FD5-0845-AAC0-B93FF4488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11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A3BA60-32C5-9E4C-9BCD-F1300F74CD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-1" r="10035" b="10350"/>
          <a:stretch/>
        </p:blipFill>
        <p:spPr>
          <a:xfrm>
            <a:off x="5443791" y="2247450"/>
            <a:ext cx="5348346" cy="4439198"/>
          </a:xfrm>
          <a:prstGeom prst="rect">
            <a:avLst/>
          </a:prstGeom>
          <a:effectLst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FE6A20-F359-FA40-8FF1-9B9EAB25683F}"/>
              </a:ext>
            </a:extLst>
          </p:cNvPr>
          <p:cNvSpPr txBox="1">
            <a:spLocks/>
          </p:cNvSpPr>
          <p:nvPr/>
        </p:nvSpPr>
        <p:spPr>
          <a:xfrm>
            <a:off x="594101" y="1385689"/>
            <a:ext cx="3543946" cy="7910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sz="1700" dirty="0"/>
              <a:t> </a:t>
            </a:r>
            <a:r>
              <a:rPr lang="en-US" sz="1700" dirty="0"/>
              <a:t>Mister </a:t>
            </a:r>
            <a:r>
              <a:rPr lang="en-US" sz="1700" dirty="0" err="1"/>
              <a:t>Nuttawut</a:t>
            </a:r>
            <a:r>
              <a:rPr lang="en-US" sz="1700" dirty="0"/>
              <a:t> </a:t>
            </a:r>
            <a:r>
              <a:rPr lang="en-US" sz="1700" dirty="0" err="1"/>
              <a:t>Charoensiri</a:t>
            </a:r>
            <a:r>
              <a:rPr lang="en-US" sz="1700" dirty="0"/>
              <a:t> </a:t>
            </a:r>
          </a:p>
          <a:p>
            <a:pPr marL="0" indent="0">
              <a:buNone/>
            </a:pPr>
            <a:r>
              <a:rPr lang="en-US" sz="1700" dirty="0"/>
              <a:t>61160058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36C46-0EC4-7842-BB23-AE0F57845C4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18017" r="-271" b="22034"/>
          <a:stretch/>
        </p:blipFill>
        <p:spPr>
          <a:xfrm>
            <a:off x="315132" y="2288384"/>
            <a:ext cx="4938793" cy="4433091"/>
          </a:xfrm>
          <a:prstGeom prst="rect">
            <a:avLst/>
          </a:prstGeom>
        </p:spPr>
      </p:pic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A39AF851-2511-0640-8500-9F46DB9ED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472" y="1363453"/>
            <a:ext cx="282763" cy="282763"/>
          </a:xfrm>
          <a:prstGeom prst="rect">
            <a:avLst/>
          </a:prstGeom>
        </p:spPr>
      </p:pic>
      <p:pic>
        <p:nvPicPr>
          <p:cNvPr id="19" name="Graphic 18" descr="Address Book with solid fill">
            <a:extLst>
              <a:ext uri="{FF2B5EF4-FFF2-40B4-BE49-F238E27FC236}">
                <a16:creationId xmlns:a16="http://schemas.microsoft.com/office/drawing/2014/main" id="{F35CB364-7C72-2045-BC3B-7E59F9DCA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085" y="1760192"/>
            <a:ext cx="331237" cy="33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0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FBAE-37CC-4DF4-A803-DC96BF88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67" y="2682934"/>
            <a:ext cx="4516505" cy="1492132"/>
          </a:xfrm>
        </p:spPr>
        <p:txBody>
          <a:bodyPr anchor="t">
            <a:normAutofit/>
          </a:bodyPr>
          <a:lstStyle/>
          <a:p>
            <a:r>
              <a:rPr lang="en-US" sz="6600" b="1" dirty="0"/>
              <a:t>Job Scope</a:t>
            </a:r>
          </a:p>
        </p:txBody>
      </p:sp>
      <p:pic>
        <p:nvPicPr>
          <p:cNvPr id="25" name="Picture 15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4223D05-E9FE-4C69-91C2-DC02BB7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14" b="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670BE-363B-4BF1-8306-62E2042F7B50}"/>
              </a:ext>
            </a:extLst>
          </p:cNvPr>
          <p:cNvCxnSpPr/>
          <p:nvPr/>
        </p:nvCxnSpPr>
        <p:spPr>
          <a:xfrm>
            <a:off x="1174460" y="3674378"/>
            <a:ext cx="38086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180BB-E284-1840-99FE-53F35A9B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3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2200-9EEC-4050-9388-CE8E526E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5A169-D8F9-4FE9-8A87-D632F54D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ขอบเขตการทดสอบ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SHA -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ระบบรับสมัครเข้าเรียนศูนย์พัฒนาเด็กเล็ก และโรงเรียนอนุบาลเทศบาลตำบลบางปลา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MEMBER-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ระบบการขอใช้บริการศูนย์นันทนาการ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CPT - 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ระบบบริการคำร้องทั่วไป/คำร้องเรียน/ร้องทุกข์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SMQ-</a:t>
            </a:r>
            <a:r>
              <a:rPr lang="th-TH" sz="1800" b="0" i="0" u="none" strike="noStrike" dirty="0">
                <a:solidFill>
                  <a:srgbClr val="00000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ระบบจองคิวออนไลน์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91B415E3-06FE-0E46-9FF1-3E33982E9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 r="14287" b="27009"/>
          <a:stretch/>
        </p:blipFill>
        <p:spPr>
          <a:xfrm rot="16200000">
            <a:off x="8373724" y="3763350"/>
            <a:ext cx="2709391" cy="274965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6844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2200-9EEC-4050-9388-CE8E526E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5A169-D8F9-4FE9-8A87-D632F54D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51" y="2691242"/>
            <a:ext cx="5423115" cy="2963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th-TH" dirty="0"/>
              <a:t>มอดู</a:t>
            </a:r>
            <a:r>
              <a:rPr lang="th-TH" dirty="0" err="1"/>
              <a:t>ล</a:t>
            </a:r>
            <a:r>
              <a:rPr lang="th-TH" dirty="0"/>
              <a:t>จัดการข้อมูลทางบัญชี</a:t>
            </a:r>
          </a:p>
          <a:p>
            <a:pPr marL="0" indent="0">
              <a:buNone/>
            </a:pPr>
            <a:r>
              <a:rPr lang="en-US" dirty="0"/>
              <a:t>2. </a:t>
            </a:r>
            <a:r>
              <a:rPr lang="th-TH" dirty="0"/>
              <a:t>มอดู</a:t>
            </a:r>
            <a:r>
              <a:rPr lang="th-TH" dirty="0" err="1"/>
              <a:t>ล</a:t>
            </a:r>
            <a:r>
              <a:rPr lang="th-TH" dirty="0"/>
              <a:t>จัดการข้อมูลพื้นฐานหมวดเงิน</a:t>
            </a:r>
          </a:p>
          <a:p>
            <a:pPr marL="0" indent="0">
              <a:buNone/>
            </a:pPr>
            <a:r>
              <a:rPr lang="en-US" dirty="0"/>
              <a:t>3. </a:t>
            </a:r>
            <a:r>
              <a:rPr lang="th-TH" dirty="0"/>
              <a:t>มอดูลด</a:t>
            </a:r>
            <a:r>
              <a:rPr lang="th-TH" dirty="0" err="1"/>
              <a:t>ู</a:t>
            </a:r>
            <a:r>
              <a:rPr lang="th-TH" dirty="0"/>
              <a:t>รายงานสรุปผลทางบัญชี</a:t>
            </a:r>
          </a:p>
          <a:p>
            <a:pPr marL="0" indent="0">
              <a:buNone/>
            </a:pPr>
            <a:r>
              <a:rPr lang="en-US" dirty="0"/>
              <a:t>4. </a:t>
            </a:r>
            <a:r>
              <a:rPr lang="th-TH" dirty="0"/>
              <a:t>มอดู</a:t>
            </a:r>
            <a:r>
              <a:rPr lang="th-TH" dirty="0" err="1"/>
              <a:t>ล</a:t>
            </a:r>
            <a:r>
              <a:rPr lang="th-TH" dirty="0"/>
              <a:t>ดาวน์โหลดรายงานสรุปผลการเงินทางบัญชี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3D253-D553-3D43-BD56-3CFDE7C53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-1" r="21154" b="10350"/>
          <a:stretch/>
        </p:blipFill>
        <p:spPr>
          <a:xfrm>
            <a:off x="8610600" y="3799700"/>
            <a:ext cx="2743200" cy="269317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A65A85-9A89-4448-9D87-61C2C76614CB}"/>
              </a:ext>
            </a:extLst>
          </p:cNvPr>
          <p:cNvSpPr txBox="1">
            <a:spLocks/>
          </p:cNvSpPr>
          <p:nvPr/>
        </p:nvSpPr>
        <p:spPr>
          <a:xfrm>
            <a:off x="1688024" y="1393774"/>
            <a:ext cx="5423115" cy="59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th-TH" dirty="0"/>
              <a:t>ดูแล และปรับปรุงระบบรายงานสรุปผลทางบัญชี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63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82200-9EEC-4050-9388-CE8E526E0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39" y="190689"/>
            <a:ext cx="10515600" cy="1325563"/>
          </a:xfrm>
        </p:spPr>
        <p:txBody>
          <a:bodyPr/>
          <a:lstStyle/>
          <a:p>
            <a:r>
              <a:rPr lang="en-US" dirty="0"/>
              <a:t>Mobile App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5A169-D8F9-4FE9-8A87-D632F54DC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356" y="1931848"/>
            <a:ext cx="3095787" cy="205778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th-TH" dirty="0"/>
              <a:t>ออกแบบระบบ</a:t>
            </a: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th-TH" dirty="0"/>
              <a:t>มอดู</a:t>
            </a:r>
            <a:r>
              <a:rPr lang="th-TH" dirty="0" err="1"/>
              <a:t>ลจ</a:t>
            </a:r>
            <a:r>
              <a:rPr lang="th-TH" dirty="0"/>
              <a:t>องคิว</a:t>
            </a:r>
            <a:endParaRPr lang="en-US" dirty="0"/>
          </a:p>
          <a:p>
            <a:pPr marL="514350" indent="-514350">
              <a:buAutoNum type="arabicPeriod"/>
            </a:pPr>
            <a:r>
              <a:rPr lang="th-TH" dirty="0"/>
              <a:t>มอดู</a:t>
            </a:r>
            <a:r>
              <a:rPr lang="th-TH" dirty="0" err="1"/>
              <a:t>ล</a:t>
            </a:r>
            <a:r>
              <a:rPr lang="th-TH" dirty="0"/>
              <a:t>ยกเลิกคิว</a:t>
            </a:r>
            <a:endParaRPr lang="en-US" dirty="0"/>
          </a:p>
          <a:p>
            <a:pPr marL="514350" indent="-514350">
              <a:buAutoNum type="arabicPeriod"/>
            </a:pPr>
            <a:r>
              <a:rPr lang="th-TH" dirty="0"/>
              <a:t>มอดูลด</a:t>
            </a:r>
            <a:r>
              <a:rPr lang="th-TH" dirty="0" err="1"/>
              <a:t>ู</a:t>
            </a:r>
            <a:r>
              <a:rPr lang="th-TH" dirty="0"/>
              <a:t>คิวที่ใกล้ถึง</a:t>
            </a:r>
          </a:p>
          <a:p>
            <a:pPr marL="0" indent="0">
              <a:buNone/>
            </a:pP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3D253-D553-3D43-BD56-3CFDE7C53F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-1" r="21154" b="10350"/>
          <a:stretch/>
        </p:blipFill>
        <p:spPr>
          <a:xfrm>
            <a:off x="1954255" y="4242316"/>
            <a:ext cx="2358325" cy="231531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75D1C1-D1BF-CC4B-B04B-1474D2AE31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18017" r="-272" b="22034"/>
          <a:stretch/>
        </p:blipFill>
        <p:spPr>
          <a:xfrm>
            <a:off x="2020556" y="1841186"/>
            <a:ext cx="2083407" cy="208774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57EA166-757D-EA49-A016-2F8A65B1A546}"/>
              </a:ext>
            </a:extLst>
          </p:cNvPr>
          <p:cNvSpPr txBox="1">
            <a:spLocks/>
          </p:cNvSpPr>
          <p:nvPr/>
        </p:nvSpPr>
        <p:spPr>
          <a:xfrm>
            <a:off x="1919135" y="1227054"/>
            <a:ext cx="5423115" cy="59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dirty="0"/>
              <a:t>พัฒนาระบบจองคิวออนไลน์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8210F6-B4CE-3B4E-A5EB-C3D529FE4AA5}"/>
              </a:ext>
            </a:extLst>
          </p:cNvPr>
          <p:cNvSpPr txBox="1">
            <a:spLocks/>
          </p:cNvSpPr>
          <p:nvPr/>
        </p:nvSpPr>
        <p:spPr>
          <a:xfrm>
            <a:off x="5794356" y="4737193"/>
            <a:ext cx="3571068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th-TH" dirty="0"/>
              <a:t>มอดู</a:t>
            </a:r>
            <a:r>
              <a:rPr lang="th-TH" dirty="0" err="1"/>
              <a:t>ล</a:t>
            </a:r>
            <a:r>
              <a:rPr lang="th-TH" dirty="0"/>
              <a:t>เลื่อนคิว</a:t>
            </a:r>
            <a:endParaRPr lang="en-US" dirty="0"/>
          </a:p>
          <a:p>
            <a:pPr marL="514350" indent="-514350">
              <a:buAutoNum type="arabicPeriod"/>
            </a:pPr>
            <a:r>
              <a:rPr lang="th-TH" dirty="0"/>
              <a:t>มอดูลด</a:t>
            </a:r>
            <a:r>
              <a:rPr lang="th-TH" dirty="0" err="1"/>
              <a:t>ู</a:t>
            </a:r>
            <a:r>
              <a:rPr lang="th-TH" dirty="0"/>
              <a:t>ประวัติการจองคิว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15377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FBAE-37CC-4DF4-A803-DC96BF88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67" y="2682934"/>
            <a:ext cx="4516505" cy="1492132"/>
          </a:xfrm>
        </p:spPr>
        <p:txBody>
          <a:bodyPr anchor="t">
            <a:normAutofit/>
          </a:bodyPr>
          <a:lstStyle/>
          <a:p>
            <a:r>
              <a:rPr lang="en-US" sz="6600" b="1" dirty="0"/>
              <a:t>Plan</a:t>
            </a:r>
          </a:p>
        </p:txBody>
      </p:sp>
      <p:pic>
        <p:nvPicPr>
          <p:cNvPr id="25" name="Picture 15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4223D05-E9FE-4C69-91C2-DC02BB7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14" b="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670BE-363B-4BF1-8306-62E2042F7B50}"/>
              </a:ext>
            </a:extLst>
          </p:cNvPr>
          <p:cNvCxnSpPr/>
          <p:nvPr/>
        </p:nvCxnSpPr>
        <p:spPr>
          <a:xfrm>
            <a:off x="1174460" y="3674378"/>
            <a:ext cx="38086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58EAB-FF8A-3549-8A00-10FAA8D2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13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F5E541B-749E-4939-B16B-A63D2FAF0CF3}"/>
              </a:ext>
            </a:extLst>
          </p:cNvPr>
          <p:cNvSpPr/>
          <p:nvPr/>
        </p:nvSpPr>
        <p:spPr>
          <a:xfrm>
            <a:off x="8746955" y="1701417"/>
            <a:ext cx="2526629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610F72-2B0C-4C2D-8ADF-88E4DACEE8DE}"/>
              </a:ext>
            </a:extLst>
          </p:cNvPr>
          <p:cNvSpPr/>
          <p:nvPr/>
        </p:nvSpPr>
        <p:spPr>
          <a:xfrm>
            <a:off x="6104018" y="1690686"/>
            <a:ext cx="2526629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4B2212-A936-41A7-9D37-AD9315ECF174}"/>
              </a:ext>
            </a:extLst>
          </p:cNvPr>
          <p:cNvSpPr/>
          <p:nvPr/>
        </p:nvSpPr>
        <p:spPr>
          <a:xfrm>
            <a:off x="3481137" y="1690687"/>
            <a:ext cx="2526629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16F75B-4532-4C28-9F6B-5C96A6A54038}"/>
              </a:ext>
            </a:extLst>
          </p:cNvPr>
          <p:cNvSpPr/>
          <p:nvPr/>
        </p:nvSpPr>
        <p:spPr>
          <a:xfrm>
            <a:off x="578841" y="1690688"/>
            <a:ext cx="2526630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49ADD-0A44-4258-91DF-C37D9160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Preeyanut’s</a:t>
            </a:r>
            <a:r>
              <a:rPr lang="en-US" dirty="0"/>
              <a:t>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0D534-F9D2-4E8C-8449-28F4B8EBB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38" y="1889791"/>
            <a:ext cx="2642937" cy="2714291"/>
          </a:xfrm>
        </p:spPr>
        <p:txBody>
          <a:bodyPr/>
          <a:lstStyle/>
          <a:p>
            <a:r>
              <a:rPr lang="th-TH" dirty="0">
                <a:solidFill>
                  <a:schemeClr val="bg1"/>
                </a:solidFill>
              </a:rPr>
              <a:t>มิถุนายน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-ศึกษาระบบ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-ออกแบบเอกสารในการทดสอบ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-กำหนดขอบเขตของงาน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68BBF9-B5E4-4666-9807-8A7A15F7CD12}"/>
              </a:ext>
            </a:extLst>
          </p:cNvPr>
          <p:cNvSpPr txBox="1">
            <a:spLocks/>
          </p:cNvSpPr>
          <p:nvPr/>
        </p:nvSpPr>
        <p:spPr>
          <a:xfrm>
            <a:off x="3364828" y="1913857"/>
            <a:ext cx="2642937" cy="271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 err="1">
                <a:solidFill>
                  <a:schemeClr val="bg1"/>
                </a:solidFill>
              </a:rPr>
              <a:t>กรกฏาคม</a:t>
            </a: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-ทำเทสแผน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-ทำเทสเคส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-ทำเทสสคริปต์</a:t>
            </a: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267592-8D28-4EF2-8C57-F3D16498D793}"/>
              </a:ext>
            </a:extLst>
          </p:cNvPr>
          <p:cNvSpPr txBox="1">
            <a:spLocks/>
          </p:cNvSpPr>
          <p:nvPr/>
        </p:nvSpPr>
        <p:spPr>
          <a:xfrm>
            <a:off x="6096000" y="1913857"/>
            <a:ext cx="2642937" cy="2714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bg1"/>
                </a:solidFill>
              </a:rPr>
              <a:t> สิงหาคม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</a:t>
            </a:r>
            <a:r>
              <a:rPr lang="th-TH" sz="1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ทดสอบ</a:t>
            </a:r>
            <a:r>
              <a:rPr lang="th-TH" sz="1800" b="0" i="0" u="none" strike="noStrike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ระบบรับสมัครเข้าเรียนศูนย์พัฒนาเด็กเล็ก และโรงเรียนอนุบาลเทศบาลตำบลบางปลา</a:t>
            </a:r>
          </a:p>
          <a:p>
            <a:pPr marL="0" indent="0">
              <a:buNone/>
            </a:pPr>
            <a:r>
              <a:rPr lang="th-TH" sz="1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-ทดสอบ</a:t>
            </a:r>
            <a:r>
              <a:rPr lang="th-TH" sz="1800" b="0" i="0" u="none" strike="noStrike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ระบบบริการคำร้องทั่วไป/คำร้องเรียน/ร้องทุกข์</a:t>
            </a:r>
          </a:p>
          <a:p>
            <a:pPr marL="0" indent="0">
              <a:buNone/>
            </a:pPr>
            <a:endParaRPr lang="th-TH" sz="1800" b="0" i="0" u="none" strike="noStrike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183D718-18DD-40EB-8FFD-306036D3B49D}"/>
              </a:ext>
            </a:extLst>
          </p:cNvPr>
          <p:cNvSpPr txBox="1">
            <a:spLocks/>
          </p:cNvSpPr>
          <p:nvPr/>
        </p:nvSpPr>
        <p:spPr>
          <a:xfrm>
            <a:off x="8710863" y="1913856"/>
            <a:ext cx="2642937" cy="271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bg1"/>
                </a:solidFill>
              </a:rPr>
              <a:t>กันยายน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</a:t>
            </a:r>
            <a:r>
              <a:rPr lang="th-TH" sz="1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ทดสอบระบบการขอใช้บริการศูนย์นันทนาการ</a:t>
            </a:r>
          </a:p>
          <a:p>
            <a:pPr marL="0" indent="0">
              <a:buNone/>
            </a:pPr>
            <a:r>
              <a:rPr lang="th-TH" sz="1800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-ทดสอบระบบ</a:t>
            </a:r>
            <a:r>
              <a:rPr lang="th-TH" sz="1800" b="0" i="0" u="none" strike="noStrike" dirty="0">
                <a:solidFill>
                  <a:schemeClr val="bg1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จองคิวออนไลน์</a:t>
            </a:r>
            <a:endParaRPr lang="th-TH" dirty="0">
              <a:solidFill>
                <a:schemeClr val="bg1"/>
              </a:solidFill>
            </a:endParaRPr>
          </a:p>
        </p:txBody>
      </p:sp>
      <p:pic>
        <p:nvPicPr>
          <p:cNvPr id="13" name="Picture 12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96A7D9CD-05BC-7947-A7BD-8651655C1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 r="14287" b="27009"/>
          <a:stretch/>
        </p:blipFill>
        <p:spPr>
          <a:xfrm rot="16200000">
            <a:off x="9507812" y="16354"/>
            <a:ext cx="1561873" cy="15850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63392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9ADD-0A44-4258-91DF-C37D9160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Nuttawut’s</a:t>
            </a:r>
            <a:r>
              <a:rPr lang="en-US" dirty="0"/>
              <a:t> Plan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C89681-0767-A246-8784-42EF31DE5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18017" r="-272" b="22034"/>
          <a:stretch/>
        </p:blipFill>
        <p:spPr>
          <a:xfrm>
            <a:off x="9822654" y="156357"/>
            <a:ext cx="1531146" cy="15343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FD75A9D-170E-264A-A43A-50EAC81D2169}"/>
              </a:ext>
            </a:extLst>
          </p:cNvPr>
          <p:cNvSpPr/>
          <p:nvPr/>
        </p:nvSpPr>
        <p:spPr>
          <a:xfrm>
            <a:off x="8746955" y="1701417"/>
            <a:ext cx="2526629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489C51-63E8-0B4D-924F-F0598080B007}"/>
              </a:ext>
            </a:extLst>
          </p:cNvPr>
          <p:cNvSpPr/>
          <p:nvPr/>
        </p:nvSpPr>
        <p:spPr>
          <a:xfrm>
            <a:off x="6104018" y="1690686"/>
            <a:ext cx="2526629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C79A0-CBF7-D642-BD59-5967CF41E993}"/>
              </a:ext>
            </a:extLst>
          </p:cNvPr>
          <p:cNvSpPr/>
          <p:nvPr/>
        </p:nvSpPr>
        <p:spPr>
          <a:xfrm>
            <a:off x="3333412" y="1690685"/>
            <a:ext cx="2526629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C3FB72-8628-5A46-ADF7-3FCE5B238E12}"/>
              </a:ext>
            </a:extLst>
          </p:cNvPr>
          <p:cNvSpPr/>
          <p:nvPr/>
        </p:nvSpPr>
        <p:spPr>
          <a:xfrm>
            <a:off x="578841" y="1690688"/>
            <a:ext cx="2526630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949BDB-DF5E-D44D-A0AC-7AB5264B7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39" y="1889791"/>
            <a:ext cx="2394964" cy="2714291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มิถุนายน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-ออกแบบระบบจองคิวออนไลน์โดยใช้ </a:t>
            </a:r>
            <a:r>
              <a:rPr lang="en-US" sz="2400" dirty="0">
                <a:solidFill>
                  <a:schemeClr val="bg1"/>
                </a:solidFill>
              </a:rPr>
              <a:t>Figma</a:t>
            </a:r>
            <a:endParaRPr lang="th-TH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-ศึกษาการพัฒนาโปแกรมด้วย </a:t>
            </a:r>
            <a:r>
              <a:rPr lang="en-US" dirty="0">
                <a:solidFill>
                  <a:schemeClr val="bg1"/>
                </a:solidFill>
              </a:rPr>
              <a:t>Flutter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B088CEB-F40F-7A42-908F-7F88D0A3E45B}"/>
              </a:ext>
            </a:extLst>
          </p:cNvPr>
          <p:cNvSpPr txBox="1">
            <a:spLocks/>
          </p:cNvSpPr>
          <p:nvPr/>
        </p:nvSpPr>
        <p:spPr>
          <a:xfrm>
            <a:off x="3364828" y="1913857"/>
            <a:ext cx="2642937" cy="271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 err="1">
                <a:solidFill>
                  <a:schemeClr val="bg1"/>
                </a:solidFill>
              </a:rPr>
              <a:t>กรกฏาคม</a:t>
            </a: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--พัฒนา </a:t>
            </a:r>
            <a:r>
              <a:rPr lang="en-US" dirty="0">
                <a:solidFill>
                  <a:schemeClr val="bg1"/>
                </a:solidFill>
              </a:rPr>
              <a:t>UI </a:t>
            </a:r>
            <a:r>
              <a:rPr lang="th-TH" dirty="0">
                <a:solidFill>
                  <a:schemeClr val="bg1"/>
                </a:solidFill>
              </a:rPr>
              <a:t>มอดู</a:t>
            </a:r>
            <a:r>
              <a:rPr lang="th-TH" dirty="0" err="1">
                <a:solidFill>
                  <a:schemeClr val="bg1"/>
                </a:solidFill>
              </a:rPr>
              <a:t>ลจ</a:t>
            </a:r>
            <a:r>
              <a:rPr lang="th-TH" dirty="0">
                <a:solidFill>
                  <a:schemeClr val="bg1"/>
                </a:solidFill>
              </a:rPr>
              <a:t>องคิว มอดู</a:t>
            </a:r>
            <a:r>
              <a:rPr lang="th-TH" dirty="0" err="1">
                <a:solidFill>
                  <a:schemeClr val="bg1"/>
                </a:solidFill>
              </a:rPr>
              <a:t>ล</a:t>
            </a:r>
            <a:r>
              <a:rPr lang="th-TH" dirty="0">
                <a:solidFill>
                  <a:schemeClr val="bg1"/>
                </a:solidFill>
              </a:rPr>
              <a:t>ยกเลิกคิว และ มอดูลด</a:t>
            </a:r>
            <a:r>
              <a:rPr lang="th-TH" dirty="0" err="1">
                <a:solidFill>
                  <a:schemeClr val="bg1"/>
                </a:solidFill>
              </a:rPr>
              <a:t>ู</a:t>
            </a:r>
            <a:r>
              <a:rPr lang="th-TH" dirty="0">
                <a:solidFill>
                  <a:schemeClr val="bg1"/>
                </a:solidFill>
              </a:rPr>
              <a:t>คิวที่ใกล้ถึง</a:t>
            </a: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872B42E-44CA-6D47-B1B0-873966CEC2AA}"/>
              </a:ext>
            </a:extLst>
          </p:cNvPr>
          <p:cNvSpPr txBox="1">
            <a:spLocks/>
          </p:cNvSpPr>
          <p:nvPr/>
        </p:nvSpPr>
        <p:spPr>
          <a:xfrm>
            <a:off x="6096000" y="1913857"/>
            <a:ext cx="2642937" cy="27142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bg1"/>
                </a:solidFill>
              </a:rPr>
              <a:t> สิงหาคม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-พัฒนา </a:t>
            </a:r>
            <a:r>
              <a:rPr lang="en-US" dirty="0">
                <a:solidFill>
                  <a:schemeClr val="bg1"/>
                </a:solidFill>
              </a:rPr>
              <a:t>Backend </a:t>
            </a:r>
            <a:r>
              <a:rPr lang="th-TH" dirty="0">
                <a:solidFill>
                  <a:schemeClr val="bg1"/>
                </a:solidFill>
              </a:rPr>
              <a:t>มอดู</a:t>
            </a:r>
            <a:r>
              <a:rPr lang="th-TH" dirty="0" err="1">
                <a:solidFill>
                  <a:schemeClr val="bg1"/>
                </a:solidFill>
              </a:rPr>
              <a:t>ลจ</a:t>
            </a:r>
            <a:r>
              <a:rPr lang="th-TH" dirty="0">
                <a:solidFill>
                  <a:schemeClr val="bg1"/>
                </a:solidFill>
              </a:rPr>
              <a:t>องคิว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-พัฒนา </a:t>
            </a:r>
            <a:r>
              <a:rPr lang="en-US" dirty="0">
                <a:solidFill>
                  <a:schemeClr val="bg1"/>
                </a:solidFill>
              </a:rPr>
              <a:t>Backend </a:t>
            </a:r>
            <a:r>
              <a:rPr lang="th-TH" dirty="0">
                <a:solidFill>
                  <a:schemeClr val="bg1"/>
                </a:solidFill>
              </a:rPr>
              <a:t>มอดู</a:t>
            </a:r>
            <a:r>
              <a:rPr lang="th-TH" dirty="0" err="1">
                <a:solidFill>
                  <a:schemeClr val="bg1"/>
                </a:solidFill>
              </a:rPr>
              <a:t>ล</a:t>
            </a:r>
            <a:r>
              <a:rPr lang="th-TH" dirty="0">
                <a:solidFill>
                  <a:schemeClr val="bg1"/>
                </a:solidFill>
              </a:rPr>
              <a:t>ยกเลิกคิว</a:t>
            </a:r>
            <a:endParaRPr lang="th-TH" sz="1800" b="0" i="0" u="none" strike="noStrike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BEF816A-CA97-CC49-9969-CDE49EDAE969}"/>
              </a:ext>
            </a:extLst>
          </p:cNvPr>
          <p:cNvSpPr txBox="1">
            <a:spLocks/>
          </p:cNvSpPr>
          <p:nvPr/>
        </p:nvSpPr>
        <p:spPr>
          <a:xfrm>
            <a:off x="8710863" y="1913856"/>
            <a:ext cx="2642937" cy="271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bg1"/>
                </a:solidFill>
              </a:rPr>
              <a:t>กันยายน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-พัฒนา </a:t>
            </a:r>
            <a:r>
              <a:rPr lang="en-US" dirty="0">
                <a:solidFill>
                  <a:schemeClr val="bg1"/>
                </a:solidFill>
              </a:rPr>
              <a:t>Backend</a:t>
            </a:r>
            <a:r>
              <a:rPr lang="th-TH" dirty="0">
                <a:solidFill>
                  <a:schemeClr val="bg1"/>
                </a:solidFill>
              </a:rPr>
              <a:t>มอดูลด</a:t>
            </a:r>
            <a:r>
              <a:rPr lang="th-TH" dirty="0" err="1">
                <a:solidFill>
                  <a:schemeClr val="bg1"/>
                </a:solidFill>
              </a:rPr>
              <a:t>ู</a:t>
            </a:r>
            <a:r>
              <a:rPr lang="th-TH" dirty="0">
                <a:solidFill>
                  <a:schemeClr val="bg1"/>
                </a:solidFill>
              </a:rPr>
              <a:t>คิวที่ใกล้ถึง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 ปรับปรุงระบบจองคิวออนไลน์ให้</a:t>
            </a:r>
            <a:r>
              <a:rPr lang="th-TH" dirty="0" err="1">
                <a:solidFill>
                  <a:schemeClr val="bg1"/>
                </a:solidFill>
              </a:rPr>
              <a:t>สมบรูณ์</a:t>
            </a: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88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9ADD-0A44-4258-91DF-C37D9160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Adithep’s</a:t>
            </a:r>
            <a:r>
              <a:rPr lang="en-US" dirty="0"/>
              <a:t> Plan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2E824D-9146-8841-882F-910CDFFEC8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-1" r="21154" b="10350"/>
          <a:stretch/>
        </p:blipFill>
        <p:spPr>
          <a:xfrm>
            <a:off x="9514492" y="206197"/>
            <a:ext cx="1512063" cy="148448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2574BB-2808-5045-B45F-7A5E65D41319}"/>
              </a:ext>
            </a:extLst>
          </p:cNvPr>
          <p:cNvSpPr/>
          <p:nvPr/>
        </p:nvSpPr>
        <p:spPr>
          <a:xfrm>
            <a:off x="8746955" y="1701417"/>
            <a:ext cx="2526629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FB4239-0483-DD42-BC80-53830B7933C1}"/>
              </a:ext>
            </a:extLst>
          </p:cNvPr>
          <p:cNvSpPr/>
          <p:nvPr/>
        </p:nvSpPr>
        <p:spPr>
          <a:xfrm>
            <a:off x="6104018" y="1690686"/>
            <a:ext cx="2526629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61800D-3EB9-0D4B-8108-7914A3631A42}"/>
              </a:ext>
            </a:extLst>
          </p:cNvPr>
          <p:cNvSpPr/>
          <p:nvPr/>
        </p:nvSpPr>
        <p:spPr>
          <a:xfrm>
            <a:off x="3372847" y="1690685"/>
            <a:ext cx="2526629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30B4AB-34BC-B94F-B39F-2B2A651815A2}"/>
              </a:ext>
            </a:extLst>
          </p:cNvPr>
          <p:cNvSpPr/>
          <p:nvPr/>
        </p:nvSpPr>
        <p:spPr>
          <a:xfrm>
            <a:off x="578841" y="1690688"/>
            <a:ext cx="2526630" cy="3091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047B5CF-A427-1942-AD91-AF781B0F9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39" y="1889791"/>
            <a:ext cx="2394964" cy="2714291"/>
          </a:xfrm>
        </p:spPr>
        <p:txBody>
          <a:bodyPr>
            <a:norm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มิถุนายน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-ปรับปรุงระบบรายงานสรุปผลทางบัญชีทั้งระบบ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-ศึกษาการพัฒนาโปแกรมด้วย </a:t>
            </a:r>
            <a:r>
              <a:rPr lang="en-US" dirty="0">
                <a:solidFill>
                  <a:schemeClr val="bg1"/>
                </a:solidFill>
              </a:rPr>
              <a:t>Flutter</a:t>
            </a: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569AA3-1471-9A43-852F-9940F3A8D30D}"/>
              </a:ext>
            </a:extLst>
          </p:cNvPr>
          <p:cNvSpPr txBox="1">
            <a:spLocks/>
          </p:cNvSpPr>
          <p:nvPr/>
        </p:nvSpPr>
        <p:spPr>
          <a:xfrm>
            <a:off x="3364828" y="1913857"/>
            <a:ext cx="2642937" cy="271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 err="1">
                <a:solidFill>
                  <a:schemeClr val="bg1"/>
                </a:solidFill>
              </a:rPr>
              <a:t>กรกฏาคม</a:t>
            </a: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-จัดโครงสร้างระบบใน </a:t>
            </a: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-พัฒนา </a:t>
            </a:r>
            <a:r>
              <a:rPr lang="en-US" dirty="0">
                <a:solidFill>
                  <a:schemeClr val="bg1"/>
                </a:solidFill>
              </a:rPr>
              <a:t>UI </a:t>
            </a:r>
            <a:r>
              <a:rPr lang="th-TH" dirty="0">
                <a:solidFill>
                  <a:schemeClr val="bg1"/>
                </a:solidFill>
              </a:rPr>
              <a:t>มอดู</a:t>
            </a:r>
            <a:r>
              <a:rPr lang="th-TH" dirty="0" err="1">
                <a:solidFill>
                  <a:schemeClr val="bg1"/>
                </a:solidFill>
              </a:rPr>
              <a:t>ล</a:t>
            </a:r>
            <a:r>
              <a:rPr lang="th-TH" dirty="0">
                <a:solidFill>
                  <a:schemeClr val="bg1"/>
                </a:solidFill>
              </a:rPr>
              <a:t>เลื่อนคิว และมอดูลด</a:t>
            </a:r>
            <a:r>
              <a:rPr lang="th-TH" dirty="0" err="1">
                <a:solidFill>
                  <a:schemeClr val="bg1"/>
                </a:solidFill>
              </a:rPr>
              <a:t>ู</a:t>
            </a:r>
            <a:r>
              <a:rPr lang="th-TH" dirty="0">
                <a:solidFill>
                  <a:schemeClr val="bg1"/>
                </a:solidFill>
              </a:rPr>
              <a:t>ประวัติการจองคิว</a:t>
            </a: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C955310-691F-7440-B47A-795253331EE9}"/>
              </a:ext>
            </a:extLst>
          </p:cNvPr>
          <p:cNvSpPr txBox="1">
            <a:spLocks/>
          </p:cNvSpPr>
          <p:nvPr/>
        </p:nvSpPr>
        <p:spPr>
          <a:xfrm>
            <a:off x="6096000" y="1913857"/>
            <a:ext cx="2642937" cy="2714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bg1"/>
                </a:solidFill>
              </a:rPr>
              <a:t> สิงหาคม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 ศึกษาการพัฒนา </a:t>
            </a:r>
            <a:r>
              <a:rPr lang="en-US" dirty="0">
                <a:solidFill>
                  <a:schemeClr val="bg1"/>
                </a:solidFill>
              </a:rPr>
              <a:t>API </a:t>
            </a:r>
            <a:r>
              <a:rPr lang="th-TH" dirty="0">
                <a:solidFill>
                  <a:schemeClr val="bg1"/>
                </a:solidFill>
              </a:rPr>
              <a:t>ในฝั่ง </a:t>
            </a:r>
            <a:r>
              <a:rPr lang="en-US" dirty="0">
                <a:solidFill>
                  <a:schemeClr val="bg1"/>
                </a:solidFill>
              </a:rPr>
              <a:t>Server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-พัฒนา </a:t>
            </a:r>
            <a:r>
              <a:rPr lang="en-US" dirty="0">
                <a:solidFill>
                  <a:schemeClr val="bg1"/>
                </a:solidFill>
              </a:rPr>
              <a:t>Backend </a:t>
            </a:r>
            <a:r>
              <a:rPr lang="th-TH" dirty="0">
                <a:solidFill>
                  <a:schemeClr val="bg1"/>
                </a:solidFill>
              </a:rPr>
              <a:t>มอดู</a:t>
            </a:r>
            <a:r>
              <a:rPr lang="th-TH" dirty="0" err="1">
                <a:solidFill>
                  <a:schemeClr val="bg1"/>
                </a:solidFill>
              </a:rPr>
              <a:t>ล</a:t>
            </a:r>
            <a:r>
              <a:rPr lang="th-TH" dirty="0">
                <a:solidFill>
                  <a:schemeClr val="bg1"/>
                </a:solidFill>
              </a:rPr>
              <a:t>เลื่อนคิว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sz="1800" b="0" i="0" u="none" strike="noStrike" dirty="0">
              <a:solidFill>
                <a:schemeClr val="bg1"/>
              </a:solidFill>
              <a:effectLst/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</a:t>
            </a:r>
            <a:endParaRPr lang="th-TH" dirty="0">
              <a:solidFill>
                <a:schemeClr val="bg1"/>
              </a:solidFill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C37920-81B7-D54C-98ED-6D2F7D917514}"/>
              </a:ext>
            </a:extLst>
          </p:cNvPr>
          <p:cNvSpPr txBox="1">
            <a:spLocks/>
          </p:cNvSpPr>
          <p:nvPr/>
        </p:nvSpPr>
        <p:spPr>
          <a:xfrm>
            <a:off x="8688800" y="1768264"/>
            <a:ext cx="2642937" cy="271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dirty="0">
                <a:solidFill>
                  <a:schemeClr val="bg1"/>
                </a:solidFill>
              </a:rPr>
              <a:t>กันยายน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</a:rPr>
              <a:t>-พัฒนา </a:t>
            </a:r>
            <a:r>
              <a:rPr lang="en-US" dirty="0">
                <a:solidFill>
                  <a:schemeClr val="bg1"/>
                </a:solidFill>
              </a:rPr>
              <a:t>Backend </a:t>
            </a:r>
            <a:r>
              <a:rPr lang="th-TH" dirty="0">
                <a:solidFill>
                  <a:schemeClr val="bg1"/>
                </a:solidFill>
              </a:rPr>
              <a:t>มอดูลด</a:t>
            </a:r>
            <a:r>
              <a:rPr lang="th-TH" dirty="0" err="1">
                <a:solidFill>
                  <a:schemeClr val="bg1"/>
                </a:solidFill>
              </a:rPr>
              <a:t>ู</a:t>
            </a:r>
            <a:r>
              <a:rPr lang="th-TH" dirty="0">
                <a:solidFill>
                  <a:schemeClr val="bg1"/>
                </a:solidFill>
              </a:rPr>
              <a:t>ประวัติการจองคิว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th-TH" dirty="0">
                <a:solidFill>
                  <a:schemeClr val="bg1"/>
                </a:solidFill>
              </a:rPr>
              <a:t> ปรับปรุงระบบจองคิวออนไลน์ให้</a:t>
            </a:r>
            <a:r>
              <a:rPr lang="th-TH" dirty="0" err="1">
                <a:solidFill>
                  <a:schemeClr val="bg1"/>
                </a:solidFill>
              </a:rPr>
              <a:t>สมบรูณ์</a:t>
            </a: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71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3E70-B894-4F44-A28E-E17199CF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41D9B8-1ECC-4E50-BE90-701CFCD83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Organization</a:t>
            </a:r>
            <a:r>
              <a:rPr lang="th-TH" dirty="0"/>
              <a:t> </a:t>
            </a:r>
            <a:r>
              <a:rPr lang="en-US" dirty="0"/>
              <a:t>Profile</a:t>
            </a:r>
          </a:p>
          <a:p>
            <a:r>
              <a:rPr lang="en-US" dirty="0"/>
              <a:t>Advisor</a:t>
            </a:r>
          </a:p>
          <a:p>
            <a:r>
              <a:rPr lang="en-US" dirty="0"/>
              <a:t>Job </a:t>
            </a:r>
            <a:r>
              <a:rPr lang="en-US" dirty="0" err="1"/>
              <a:t>Posittion</a:t>
            </a:r>
            <a:endParaRPr lang="en-US" dirty="0"/>
          </a:p>
          <a:p>
            <a:r>
              <a:rPr lang="en-US" dirty="0"/>
              <a:t>Job Scope</a:t>
            </a:r>
          </a:p>
          <a:p>
            <a:r>
              <a:rPr lang="en-US" dirty="0"/>
              <a:t>Plan</a:t>
            </a:r>
          </a:p>
          <a:p>
            <a:r>
              <a:rPr lang="en-US" dirty="0"/>
              <a:t>Works</a:t>
            </a:r>
          </a:p>
          <a:p>
            <a:r>
              <a:rPr lang="en-US" dirty="0"/>
              <a:t>Work Progress</a:t>
            </a:r>
          </a:p>
          <a:p>
            <a:r>
              <a:rPr lang="en-US" dirty="0"/>
              <a:t>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8B4106-F941-564D-9CEA-B7EAF9EAA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3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FBAE-37CC-4DF4-A803-DC96BF88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67" y="2682934"/>
            <a:ext cx="4516505" cy="1492132"/>
          </a:xfrm>
        </p:spPr>
        <p:txBody>
          <a:bodyPr anchor="t">
            <a:normAutofit/>
          </a:bodyPr>
          <a:lstStyle/>
          <a:p>
            <a:r>
              <a:rPr lang="en-US" sz="6600" b="1" dirty="0"/>
              <a:t>Works</a:t>
            </a:r>
          </a:p>
        </p:txBody>
      </p:sp>
      <p:pic>
        <p:nvPicPr>
          <p:cNvPr id="25" name="Picture 15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4223D05-E9FE-4C69-91C2-DC02BB7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14" b="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670BE-363B-4BF1-8306-62E2042F7B50}"/>
              </a:ext>
            </a:extLst>
          </p:cNvPr>
          <p:cNvCxnSpPr/>
          <p:nvPr/>
        </p:nvCxnSpPr>
        <p:spPr>
          <a:xfrm>
            <a:off x="1174460" y="3674378"/>
            <a:ext cx="38086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08BE3-6604-E341-9CA1-798B9C6E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77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EDB49-C8BC-443F-9708-26FBC8B1C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95" y="1459090"/>
            <a:ext cx="7391102" cy="50350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F5DB11-AEDA-4245-9B22-37E8D6C69670}"/>
              </a:ext>
            </a:extLst>
          </p:cNvPr>
          <p:cNvSpPr txBox="1"/>
          <p:nvPr/>
        </p:nvSpPr>
        <p:spPr>
          <a:xfrm>
            <a:off x="545285" y="637563"/>
            <a:ext cx="2181879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400" dirty="0">
                <a:latin typeface="+mj-lt"/>
                <a:ea typeface="+mj-ea"/>
                <a:cs typeface="+mj-cs"/>
              </a:rPr>
              <a:t>Test Plan</a:t>
            </a:r>
          </a:p>
        </p:txBody>
      </p:sp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8329D307-198D-EE4E-B4FC-43693CA0DB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 r="14287" b="27009"/>
          <a:stretch/>
        </p:blipFill>
        <p:spPr>
          <a:xfrm rot="16200000">
            <a:off x="9507812" y="16354"/>
            <a:ext cx="1561873" cy="15850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0844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FCCC-4DD2-4C71-BE9F-26CD8D13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C23E03-B148-4019-8D6E-3E217EF0D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27" y="1926998"/>
            <a:ext cx="8507012" cy="398200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7B0FB349-7695-AF4D-9715-BD0DBBE305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 r="14287" b="27009"/>
          <a:stretch/>
        </p:blipFill>
        <p:spPr>
          <a:xfrm rot="16200000">
            <a:off x="9957263" y="117209"/>
            <a:ext cx="1561873" cy="15850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58638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82E0-68EF-4DC2-A804-F2C19629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Script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47AB98-33E2-4106-8CAC-06186DE5E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032" y="2687217"/>
            <a:ext cx="10907935" cy="2155370"/>
          </a:xfrm>
          <a:ln w="19050">
            <a:solidFill>
              <a:schemeClr val="tx1"/>
            </a:solidFill>
          </a:ln>
        </p:spPr>
      </p:pic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8A7C30B7-4908-7D40-B119-8BAE6180AF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 r="14287" b="27009"/>
          <a:stretch/>
        </p:blipFill>
        <p:spPr>
          <a:xfrm rot="16200000">
            <a:off x="9507812" y="16354"/>
            <a:ext cx="1561873" cy="15850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44753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82E0-68EF-4DC2-A804-F2C19629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Design by Figma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F49732-BDEE-9F49-B168-69B69D78D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18017" r="-272" b="22034"/>
          <a:stretch/>
        </p:blipFill>
        <p:spPr>
          <a:xfrm>
            <a:off x="9912626" y="90159"/>
            <a:ext cx="1441174" cy="144417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B9B82C-CFB0-E94D-BC1C-8412138FC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7" r="241" b="7633"/>
          <a:stretch/>
        </p:blipFill>
        <p:spPr>
          <a:xfrm>
            <a:off x="948628" y="1600517"/>
            <a:ext cx="10077180" cy="489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62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82E0-68EF-4DC2-A804-F2C19629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13" y="195638"/>
            <a:ext cx="10515600" cy="1325563"/>
          </a:xfrm>
        </p:spPr>
        <p:txBody>
          <a:bodyPr/>
          <a:lstStyle/>
          <a:p>
            <a:r>
              <a:rPr lang="en-US" dirty="0"/>
              <a:t>Mobile App Development</a:t>
            </a:r>
            <a:r>
              <a:rPr lang="th-TH" dirty="0"/>
              <a:t> 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8AD102-2C47-1445-BB24-6F3DD48AB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58" y="1752873"/>
            <a:ext cx="8895964" cy="490581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F49732-BDEE-9F49-B168-69B69D78D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18017" r="-272" b="22034"/>
          <a:stretch/>
        </p:blipFill>
        <p:spPr>
          <a:xfrm>
            <a:off x="9822654" y="156357"/>
            <a:ext cx="1531146" cy="15343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817253-E1DD-B14E-8233-CB16E5D45160}"/>
              </a:ext>
            </a:extLst>
          </p:cNvPr>
          <p:cNvSpPr txBox="1">
            <a:spLocks/>
          </p:cNvSpPr>
          <p:nvPr/>
        </p:nvSpPr>
        <p:spPr>
          <a:xfrm>
            <a:off x="1749287" y="958628"/>
            <a:ext cx="5423115" cy="59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dirty="0"/>
              <a:t>ระบบจองคิวออนไลน์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981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7D8E89E-81A9-4BA4-8689-FD5AA5A7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30" y="0"/>
            <a:ext cx="4762706" cy="6858000"/>
          </a:xfrm>
          <a:prstGeom prst="rect">
            <a:avLst/>
          </a:prstGeom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39D417AF-E544-4914-B39B-82F51099D2A4}"/>
              </a:ext>
            </a:extLst>
          </p:cNvPr>
          <p:cNvSpPr txBox="1"/>
          <p:nvPr/>
        </p:nvSpPr>
        <p:spPr>
          <a:xfrm>
            <a:off x="753979" y="11821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มอดู</a:t>
            </a:r>
            <a:r>
              <a:rPr lang="th-TH" dirty="0" err="1"/>
              <a:t>ลจ</a:t>
            </a:r>
            <a:r>
              <a:rPr lang="th-TH" dirty="0"/>
              <a:t>องคิว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51E22-AB16-6E4E-A47B-55C2C3886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18017" r="-272" b="22034"/>
          <a:stretch/>
        </p:blipFill>
        <p:spPr>
          <a:xfrm>
            <a:off x="9822654" y="156357"/>
            <a:ext cx="1531146" cy="15343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3675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EE6B4D93-4851-4FA2-8297-426F478D6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51" y="1199071"/>
            <a:ext cx="6143625" cy="4476750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C7ACF8DB-BCC1-433E-A0A7-6F4CAB69DC04}"/>
              </a:ext>
            </a:extLst>
          </p:cNvPr>
          <p:cNvSpPr txBox="1"/>
          <p:nvPr/>
        </p:nvSpPr>
        <p:spPr>
          <a:xfrm>
            <a:off x="753979" y="11821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มอดูลยกเลิกคิว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17342-2C87-3D40-B63B-91FDA8C10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18017" r="-272" b="22034"/>
          <a:stretch/>
        </p:blipFill>
        <p:spPr>
          <a:xfrm>
            <a:off x="9822654" y="156357"/>
            <a:ext cx="1531146" cy="15343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521241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79FA9F1-49CE-4C85-A371-9EBF6AFDC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07" y="14220"/>
            <a:ext cx="3157538" cy="6843780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B4B5B372-3F8B-4C71-B3CB-9BC7B115CCBF}"/>
              </a:ext>
            </a:extLst>
          </p:cNvPr>
          <p:cNvSpPr txBox="1"/>
          <p:nvPr/>
        </p:nvSpPr>
        <p:spPr>
          <a:xfrm>
            <a:off x="753979" y="11821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มอดูลคิวที่ใกล้ถึง</a:t>
            </a:r>
          </a:p>
        </p:txBody>
      </p:sp>
      <p:pic>
        <p:nvPicPr>
          <p:cNvPr id="5" name="รูปภาพ 2">
            <a:extLst>
              <a:ext uri="{FF2B5EF4-FFF2-40B4-BE49-F238E27FC236}">
                <a16:creationId xmlns:a16="http://schemas.microsoft.com/office/drawing/2014/main" id="{122195C6-DB49-4144-8052-A457EF576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33" y="139991"/>
            <a:ext cx="3090111" cy="6592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C10F0-6C20-0F41-A6A3-1CFFA8392C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18017" r="-272" b="22034"/>
          <a:stretch/>
        </p:blipFill>
        <p:spPr>
          <a:xfrm>
            <a:off x="9822654" y="156357"/>
            <a:ext cx="1531146" cy="15343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07812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82E0-68EF-4DC2-A804-F2C19629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8" y="100081"/>
            <a:ext cx="10515600" cy="1325563"/>
          </a:xfrm>
        </p:spPr>
        <p:txBody>
          <a:bodyPr/>
          <a:lstStyle/>
          <a:p>
            <a:r>
              <a:rPr lang="en-US" dirty="0"/>
              <a:t>Web App 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46D127-2E90-8243-B5D9-2C9F27BCA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-1" r="21154" b="10350"/>
          <a:stretch/>
        </p:blipFill>
        <p:spPr>
          <a:xfrm>
            <a:off x="9916938" y="206199"/>
            <a:ext cx="1512063" cy="148448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97A5F-6908-F84F-AE5C-57B9C2DDD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90" y="1690688"/>
            <a:ext cx="9294138" cy="48021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3A3088B-BFFC-4D4B-91A4-8B152CB6CA08}"/>
              </a:ext>
            </a:extLst>
          </p:cNvPr>
          <p:cNvSpPr txBox="1">
            <a:spLocks/>
          </p:cNvSpPr>
          <p:nvPr/>
        </p:nvSpPr>
        <p:spPr>
          <a:xfrm>
            <a:off x="1749287" y="958628"/>
            <a:ext cx="5423115" cy="59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dirty="0"/>
              <a:t>ระบบรายงานสรุปผลทางบัญชี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10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FBAE-37CC-4DF4-A803-DC96BF88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36" y="1936868"/>
            <a:ext cx="4516505" cy="1492132"/>
          </a:xfrm>
        </p:spPr>
        <p:txBody>
          <a:bodyPr anchor="t">
            <a:normAutofit fontScale="90000"/>
          </a:bodyPr>
          <a:lstStyle/>
          <a:p>
            <a:r>
              <a:rPr lang="en-US" sz="6600" b="1" dirty="0"/>
              <a:t>Organization Profile</a:t>
            </a:r>
            <a:br>
              <a:rPr lang="en-US" sz="6600" b="1" dirty="0"/>
            </a:br>
            <a:endParaRPr lang="en-US" sz="6600" b="1" dirty="0"/>
          </a:p>
        </p:txBody>
      </p:sp>
      <p:pic>
        <p:nvPicPr>
          <p:cNvPr id="25" name="Picture 15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4223D05-E9FE-4C69-91C2-DC02BB7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14" b="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670BE-363B-4BF1-8306-62E2042F7B50}"/>
              </a:ext>
            </a:extLst>
          </p:cNvPr>
          <p:cNvCxnSpPr/>
          <p:nvPr/>
        </p:nvCxnSpPr>
        <p:spPr>
          <a:xfrm>
            <a:off x="1174460" y="3674378"/>
            <a:ext cx="38086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6CA25-A9D7-3141-B342-99F9D8B0E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15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82E0-68EF-4DC2-A804-F2C19629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05" y="0"/>
            <a:ext cx="10515600" cy="1325563"/>
          </a:xfrm>
        </p:spPr>
        <p:txBody>
          <a:bodyPr/>
          <a:lstStyle/>
          <a:p>
            <a:r>
              <a:rPr lang="en-US" dirty="0"/>
              <a:t>Mobile App Development</a:t>
            </a:r>
            <a:r>
              <a:rPr lang="th-TH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50E96-041C-2A4C-86F2-E7BD383E2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7" y="1520686"/>
            <a:ext cx="8242852" cy="5151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46D127-2E90-8243-B5D9-2C9F27BCA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-1" r="21154" b="10350"/>
          <a:stretch/>
        </p:blipFill>
        <p:spPr>
          <a:xfrm>
            <a:off x="9916938" y="206199"/>
            <a:ext cx="1512063" cy="148448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1FA64B-BC17-7249-AEAF-31F095FA9919}"/>
              </a:ext>
            </a:extLst>
          </p:cNvPr>
          <p:cNvSpPr txBox="1">
            <a:spLocks/>
          </p:cNvSpPr>
          <p:nvPr/>
        </p:nvSpPr>
        <p:spPr>
          <a:xfrm>
            <a:off x="1749287" y="958628"/>
            <a:ext cx="5423115" cy="59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h-TH" dirty="0"/>
              <a:t>ระบบจองคิวออนไลน์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4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765EBD3-0D86-43E9-A616-0001320A8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218121"/>
            <a:ext cx="6172200" cy="4457700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F8796A03-E2B3-4805-9EEB-4F03CDF6E044}"/>
              </a:ext>
            </a:extLst>
          </p:cNvPr>
          <p:cNvSpPr txBox="1"/>
          <p:nvPr/>
        </p:nvSpPr>
        <p:spPr>
          <a:xfrm>
            <a:off x="753979" y="11821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มอดูลเลื่อนคิว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85CC36-09FA-204F-82E8-4B154FCE5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-1" r="21154" b="10350"/>
          <a:stretch/>
        </p:blipFill>
        <p:spPr>
          <a:xfrm>
            <a:off x="9916938" y="206199"/>
            <a:ext cx="1512063" cy="148448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768132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4032B2E-199A-4ED9-9F1F-5D08BD290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45" y="1199071"/>
            <a:ext cx="6172200" cy="4476750"/>
          </a:xfrm>
          <a:prstGeom prst="rect">
            <a:avLst/>
          </a:prstGeom>
        </p:spPr>
      </p:pic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54CE68E4-D15F-42D9-A86B-34809E97FF34}"/>
              </a:ext>
            </a:extLst>
          </p:cNvPr>
          <p:cNvSpPr txBox="1"/>
          <p:nvPr/>
        </p:nvSpPr>
        <p:spPr>
          <a:xfrm>
            <a:off x="753979" y="118217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มอดูลประวัติการจองคิว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36BED-BD4C-4040-9BAF-071F8A32A8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-1" r="21154" b="10350"/>
          <a:stretch/>
        </p:blipFill>
        <p:spPr>
          <a:xfrm>
            <a:off x="9916938" y="206199"/>
            <a:ext cx="1512063" cy="148448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109616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FBAE-37CC-4DF4-A803-DC96BF88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636" y="1936868"/>
            <a:ext cx="4516505" cy="1492132"/>
          </a:xfrm>
        </p:spPr>
        <p:txBody>
          <a:bodyPr anchor="t">
            <a:normAutofit fontScale="90000"/>
          </a:bodyPr>
          <a:lstStyle/>
          <a:p>
            <a:r>
              <a:rPr lang="en-US" sz="6600" b="1" dirty="0"/>
              <a:t>Work Progress</a:t>
            </a:r>
          </a:p>
        </p:txBody>
      </p:sp>
      <p:pic>
        <p:nvPicPr>
          <p:cNvPr id="25" name="Picture 15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4223D05-E9FE-4C69-91C2-DC02BB7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14" b="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670BE-363B-4BF1-8306-62E2042F7B50}"/>
              </a:ext>
            </a:extLst>
          </p:cNvPr>
          <p:cNvCxnSpPr/>
          <p:nvPr/>
        </p:nvCxnSpPr>
        <p:spPr>
          <a:xfrm>
            <a:off x="1174460" y="3674378"/>
            <a:ext cx="38086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E08BE3-6604-E341-9CA1-798B9C6E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27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CB2-0680-468D-8C10-60C02331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Preeyanut’s</a:t>
            </a:r>
            <a:r>
              <a:rPr lang="en-US" dirty="0"/>
              <a:t> Progress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2B0FFC0-8291-404A-BA1E-A75B6C661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507282"/>
              </p:ext>
            </p:extLst>
          </p:nvPr>
        </p:nvGraphicFramePr>
        <p:xfrm>
          <a:off x="1375794" y="1852180"/>
          <a:ext cx="813825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254">
                  <a:extLst>
                    <a:ext uri="{9D8B030D-6E8A-4147-A177-3AD203B41FA5}">
                      <a16:colId xmlns:a16="http://schemas.microsoft.com/office/drawing/2014/main" val="2119181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92246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Progress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ระบบรับสมัครเข้าเรียนศูนย์พัฒนาเด็กเล็ก และโรงเรียนอนุบาลเทศบาลตำบลบางปลา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/>
                        <a:t>70 %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1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ระบบบริการคำร้องทั่วไป/คำร้องเรียน/ร้องทุกข์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2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ระบบจองคิวออนไลน์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/>
                        <a:t>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08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ระบบการขอใช้บริการศูนย์นันทนาการ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dirty="0"/>
                        <a:t>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955042"/>
                  </a:ext>
                </a:extLst>
              </a:tr>
            </a:tbl>
          </a:graphicData>
        </a:graphic>
      </p:graphicFrame>
      <p:pic>
        <p:nvPicPr>
          <p:cNvPr id="4" name="Picture 3" descr="A perso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42224B54-A9D7-334B-A0BD-C89D31A7BB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6" r="14287" b="27009"/>
          <a:stretch/>
        </p:blipFill>
        <p:spPr>
          <a:xfrm rot="16200000">
            <a:off x="9525654" y="117209"/>
            <a:ext cx="1561873" cy="1585085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6336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CB2-0680-468D-8C10-60C02331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Nuttawut’s</a:t>
            </a:r>
            <a:r>
              <a:rPr lang="en-US" dirty="0"/>
              <a:t>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013E2-5340-2F4C-B52B-86B7640E6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6" t="18017" r="-272" b="22034"/>
          <a:stretch/>
        </p:blipFill>
        <p:spPr>
          <a:xfrm>
            <a:off x="9822654" y="156357"/>
            <a:ext cx="1531146" cy="153433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59C327CD-9A0A-9B4D-95ED-B43A34B4ED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278477"/>
              </p:ext>
            </p:extLst>
          </p:nvPr>
        </p:nvGraphicFramePr>
        <p:xfrm>
          <a:off x="838200" y="1899456"/>
          <a:ext cx="8138254" cy="3717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254">
                  <a:extLst>
                    <a:ext uri="{9D8B030D-6E8A-4147-A177-3AD203B41FA5}">
                      <a16:colId xmlns:a16="http://schemas.microsoft.com/office/drawing/2014/main" val="2119181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92246033"/>
                    </a:ext>
                  </a:extLst>
                </a:gridCol>
              </a:tblGrid>
              <a:tr h="379576"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dirty="0"/>
                        <a:t>ระบบจองคิวออนไลน์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395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ออกแบบ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มอดู</a:t>
                      </a:r>
                      <a:r>
                        <a:rPr lang="th-TH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ลจ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องคิว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1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b="0" i="0" u="none" strike="noStrike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ออกแบบ</a:t>
                      </a:r>
                      <a:r>
                        <a:rPr lang="th-TH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มอดูลเลื่อนคิว</a:t>
                      </a:r>
                      <a:endParaRPr lang="th-TH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2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ออกแบบ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มอดู</a:t>
                      </a:r>
                      <a:r>
                        <a:rPr lang="th-TH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ล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ยกเลิกคิว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08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ออกแบบ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มอดูลด</a:t>
                      </a:r>
                      <a:r>
                        <a:rPr lang="th-TH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ู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ประวัติการจองคิว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955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5.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ออกแบบ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มอดูลด</a:t>
                      </a:r>
                      <a:r>
                        <a:rPr lang="th-TH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ู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คิวที่ใกล้ถึง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4073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6.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พัฒนา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มอดู</a:t>
                      </a:r>
                      <a:r>
                        <a:rPr lang="th-TH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ลจ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องคิว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</a:t>
                      </a:r>
                      <a:r>
                        <a:rPr lang="th-TH" dirty="0"/>
                        <a:t>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75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7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. พัฒนา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มอดู</a:t>
                      </a:r>
                      <a:r>
                        <a:rPr lang="th-TH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ล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ยกเลิกคิว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  <a:r>
                        <a:rPr lang="th-TH" dirty="0"/>
                        <a:t>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9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8.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พัฒนา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มอดูลด</a:t>
                      </a:r>
                      <a:r>
                        <a:rPr lang="th-TH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ู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คิวที่ใกล้ถึง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  <a:r>
                        <a:rPr lang="th-TH" dirty="0"/>
                        <a:t>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927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898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CFCB2-0680-468D-8C10-60C02331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Adithep’s</a:t>
            </a:r>
            <a:r>
              <a:rPr lang="en-US" dirty="0"/>
              <a:t> Progress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2B0FFC0-8291-404A-BA1E-A75B6C661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344548"/>
              </p:ext>
            </p:extLst>
          </p:nvPr>
        </p:nvGraphicFramePr>
        <p:xfrm>
          <a:off x="1050330" y="1690686"/>
          <a:ext cx="8138254" cy="2233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254">
                  <a:extLst>
                    <a:ext uri="{9D8B030D-6E8A-4147-A177-3AD203B41FA5}">
                      <a16:colId xmlns:a16="http://schemas.microsoft.com/office/drawing/2014/main" val="2119181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92246033"/>
                    </a:ext>
                  </a:extLst>
                </a:gridCol>
              </a:tblGrid>
              <a:tr h="379576">
                <a:tc gridSpan="2">
                  <a:txBody>
                    <a:bodyPr/>
                    <a:lstStyle/>
                    <a:p>
                      <a:pPr algn="l"/>
                      <a:r>
                        <a:rPr lang="th-TH" dirty="0"/>
                        <a:t>ระบบรายงานสรุปผลทางบัญชี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395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ปรับปรุงมอดู</a:t>
                      </a:r>
                      <a:r>
                        <a:rPr lang="th-TH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ล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จัดการข้อมูลทางบัญชี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1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 ปรับปรุงมอดู</a:t>
                      </a:r>
                      <a:r>
                        <a:rPr lang="th-TH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ล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จัดการข้อมูลพื้นฐานหมวดเงิน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24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 ปรับปรุงมอดูลด</a:t>
                      </a:r>
                      <a:r>
                        <a:rPr lang="th-TH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ู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รายงานสรุปผลทางบัญชี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8080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4. ปรับปรุงมอดู</a:t>
                      </a:r>
                      <a:r>
                        <a:rPr lang="th-TH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ล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ดาวน์โหลดรายงานสรุปผลการเงินทางบัญชี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dirty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95504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5572F89-5736-2C48-82EA-7B88FE7ED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28" t="-1" r="21154" b="10350"/>
          <a:stretch/>
        </p:blipFill>
        <p:spPr>
          <a:xfrm>
            <a:off x="9514492" y="206197"/>
            <a:ext cx="1512063" cy="148448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80FB9425-D629-4340-9B8D-52D4DFDA2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79612"/>
              </p:ext>
            </p:extLst>
          </p:nvPr>
        </p:nvGraphicFramePr>
        <p:xfrm>
          <a:off x="1050330" y="4259099"/>
          <a:ext cx="8138254" cy="1492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4254">
                  <a:extLst>
                    <a:ext uri="{9D8B030D-6E8A-4147-A177-3AD203B41FA5}">
                      <a16:colId xmlns:a16="http://schemas.microsoft.com/office/drawing/2014/main" val="21191818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92246033"/>
                    </a:ext>
                  </a:extLst>
                </a:gridCol>
              </a:tblGrid>
              <a:tr h="379576">
                <a:tc gridSpan="2"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th-TH" dirty="0"/>
                        <a:t>ระบบจองคิวออนไลน์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395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Work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Progress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88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1. พัฒนามอดู</a:t>
                      </a:r>
                      <a:r>
                        <a:rPr lang="th-TH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ล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เลื่อนคิว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r>
                        <a:rPr lang="th-TH" dirty="0"/>
                        <a:t>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713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</a:t>
                      </a:r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พัฒนา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มอดูลด</a:t>
                      </a:r>
                      <a:r>
                        <a:rPr lang="th-TH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ู</a:t>
                      </a:r>
                      <a:r>
                        <a:rPr lang="th-TH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ประวัติการจองคิว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r>
                        <a:rPr lang="th-TH" dirty="0"/>
                        <a:t>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524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803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FBAE-37CC-4DF4-A803-DC96BF88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67" y="2682934"/>
            <a:ext cx="4516505" cy="1492132"/>
          </a:xfrm>
        </p:spPr>
        <p:txBody>
          <a:bodyPr anchor="t">
            <a:normAutofit/>
          </a:bodyPr>
          <a:lstStyle/>
          <a:p>
            <a:r>
              <a:rPr lang="en-US" sz="6600" b="1" dirty="0"/>
              <a:t>Problem</a:t>
            </a:r>
          </a:p>
        </p:txBody>
      </p:sp>
      <p:pic>
        <p:nvPicPr>
          <p:cNvPr id="25" name="Picture 15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4223D05-E9FE-4C69-91C2-DC02BB7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14" b="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670BE-363B-4BF1-8306-62E2042F7B50}"/>
              </a:ext>
            </a:extLst>
          </p:cNvPr>
          <p:cNvCxnSpPr/>
          <p:nvPr/>
        </p:nvCxnSpPr>
        <p:spPr>
          <a:xfrm>
            <a:off x="1174460" y="3674378"/>
            <a:ext cx="38086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D5DF53-C740-554A-A6DE-F811ECC02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26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BAFC-BA3A-4F20-BD9B-039C2434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5E61C-D41F-4074-9D57-23FD947E8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การกำหนดขอบเขตงานให้ชัดเจน</a:t>
            </a:r>
          </a:p>
          <a:p>
            <a:r>
              <a:rPr lang="th-TH" dirty="0"/>
              <a:t>การกำหนดต้นแบบเอกสารทดสอบ</a:t>
            </a:r>
          </a:p>
          <a:p>
            <a:r>
              <a:rPr lang="th-TH" dirty="0"/>
              <a:t>การติดต่อสื่อสาร</a:t>
            </a:r>
          </a:p>
          <a:p>
            <a:r>
              <a:rPr lang="th-TH" dirty="0"/>
              <a:t>สิ่งแวดล้อมที่ใช้ในการทดสอบ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70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7FB5-2DFA-8B40-B7F3-BE357DFEB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H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F3FFC-8828-634A-A426-1A68254AA2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04006-7154-B242-A079-29DC0B316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0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6F80-F745-4413-BDFC-2C95705E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dirty="0"/>
              <a:t>ห้องปฏิบัติการวิจัยวิศวกรรมระบบสารสนเทศ (</a:t>
            </a:r>
            <a:r>
              <a:rPr lang="en-US" dirty="0"/>
              <a:t>Information System Engineering Research Laboratory : ISERL)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87277C-19C6-4B5A-A7D3-3F97AFD13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0316"/>
            <a:ext cx="10515600" cy="3369829"/>
          </a:xfrm>
        </p:spPr>
        <p:txBody>
          <a:bodyPr/>
          <a:lstStyle/>
          <a:p>
            <a:pPr marL="0" indent="0">
              <a:buNone/>
            </a:pPr>
            <a:r>
              <a:rPr lang="th-TH" dirty="0"/>
              <a:t>เป็นหน่วยงานหนึ่งในคณะวิทยาการสารสนเทศ ได้ก่อตั้งขึ้นในเดือนมิถุนายน พ.ศ. 2551 สังกัดภาควิชาวิทยาการคอมพิวเตอร์ คณะวิทยาศาสตร์ ซึ่งในปีพ.ศ. 2553 มหาวิทยาลัย</a:t>
            </a:r>
            <a:r>
              <a:rPr lang="th-TH" dirty="0" err="1"/>
              <a:t>บูรพา</a:t>
            </a:r>
            <a:r>
              <a:rPr lang="th-TH" dirty="0"/>
              <a:t> ได้ยกฐานะภาควิชาวิทยาการคอมพิวเตอร์ ขึ้นเป็นคณะวิทยาการสารสนเทศ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th-TH" dirty="0"/>
              <a:t>มีวัตถุประสงค์เพื่อการวิจัยและพัฒนาระบบสารสนเทศ ให้เป็นซอฟต์แวร์ต้นแบบกับหน่วยงานทั้งภายในและภายนอกมหาวิทยาลัย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09E342-1D45-564E-B37D-E45FC799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51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49ADD-0A44-4258-91DF-C37D9160A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1D16DF-D153-3C4F-A62C-8DD649C8EC21}"/>
              </a:ext>
            </a:extLst>
          </p:cNvPr>
          <p:cNvSpPr/>
          <p:nvPr/>
        </p:nvSpPr>
        <p:spPr>
          <a:xfrm>
            <a:off x="1250197" y="2471523"/>
            <a:ext cx="1227959" cy="1115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Month 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3D2924-B3AE-3042-9108-C73ED1A5F00D}"/>
              </a:ext>
            </a:extLst>
          </p:cNvPr>
          <p:cNvSpPr/>
          <p:nvPr/>
        </p:nvSpPr>
        <p:spPr>
          <a:xfrm>
            <a:off x="3973518" y="2313122"/>
            <a:ext cx="1227959" cy="1115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Month 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25EE9-BB4F-6C49-8811-ECFD1E8BBBEC}"/>
              </a:ext>
            </a:extLst>
          </p:cNvPr>
          <p:cNvSpPr/>
          <p:nvPr/>
        </p:nvSpPr>
        <p:spPr>
          <a:xfrm>
            <a:off x="6480314" y="2313122"/>
            <a:ext cx="1227959" cy="1115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Month 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F93A380-2CA0-BD4D-98FB-625F909909EE}"/>
              </a:ext>
            </a:extLst>
          </p:cNvPr>
          <p:cNvSpPr/>
          <p:nvPr/>
        </p:nvSpPr>
        <p:spPr>
          <a:xfrm>
            <a:off x="9150627" y="2471523"/>
            <a:ext cx="1227959" cy="1115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dirty="0"/>
              <a:t>Month 4</a:t>
            </a:r>
          </a:p>
        </p:txBody>
      </p:sp>
    </p:spTree>
    <p:extLst>
      <p:ext uri="{BB962C8B-B14F-4D97-AF65-F5344CB8AC3E}">
        <p14:creationId xmlns:p14="http://schemas.microsoft.com/office/powerpoint/2010/main" val="2099299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81D7D1-701E-4533-8667-32F141D6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Location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BDF5A9-3679-497F-9134-DFE1C33FD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th-TH" sz="2400" b="1" i="0" dirty="0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ห้องปฏิบัติการวิจัยวิศวกรรมระบบสารสนเทศ</a:t>
            </a:r>
            <a:br>
              <a:rPr lang="th-TH" sz="2400" b="1" i="0" dirty="0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</a:br>
            <a:r>
              <a:rPr lang="th-TH" sz="2400" b="1" i="0" dirty="0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คณะวิทยาการสารสนเทศ มหาวิทยาลัย</a:t>
            </a:r>
            <a:r>
              <a:rPr lang="th-TH" sz="2400" b="1" i="0" dirty="0" err="1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บูรพา</a:t>
            </a:r>
            <a:endParaRPr lang="en-US" sz="2400" dirty="0">
              <a:solidFill>
                <a:srgbClr val="555555"/>
              </a:solidFill>
              <a:latin typeface="THSarabunNew" panose="020B0500040200020003" pitchFamily="34" charset="-34"/>
              <a:cs typeface="THSarabunNew" panose="020B0500040200020003" pitchFamily="34" charset="-34"/>
            </a:endParaRPr>
          </a:p>
          <a:p>
            <a:pPr marL="0" indent="0" algn="l">
              <a:buNone/>
            </a:pPr>
            <a:endParaRPr lang="en-US" sz="2400" b="0" i="0" dirty="0">
              <a:solidFill>
                <a:srgbClr val="555555"/>
              </a:solidFill>
              <a:effectLst/>
              <a:latin typeface="THSarabunNew" panose="020B0500040200020003" pitchFamily="34" charset="-34"/>
              <a:cs typeface="THSarabunNew" panose="020B0500040200020003" pitchFamily="34" charset="-34"/>
            </a:endParaRPr>
          </a:p>
          <a:p>
            <a:pPr marL="0" indent="0" algn="l">
              <a:buNone/>
            </a:pPr>
            <a:r>
              <a:rPr lang="en-US" sz="2400" dirty="0">
                <a:solidFill>
                  <a:srgbClr val="555555"/>
                </a:solidFill>
                <a:latin typeface="THSarabunNew" panose="020B0500040200020003" pitchFamily="34" charset="-34"/>
                <a:cs typeface="THSarabunNew" panose="020B0500040200020003" pitchFamily="34" charset="-34"/>
              </a:rPr>
              <a:t>    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ตั้งอยู่ที่ ชั้น 8 คณะวิทยาการสารสนเทศ มหาวิทยาลัย</a:t>
            </a:r>
            <a:r>
              <a:rPr lang="th-TH" sz="1600" b="0" i="0" dirty="0" err="1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บูรพา</a:t>
            </a:r>
            <a:br>
              <a:rPr lang="th-TH" sz="1600" b="0" i="0" dirty="0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</a:br>
            <a:r>
              <a:rPr lang="en-US" sz="1600" b="0" i="0" dirty="0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      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เลขที่ 169 ถนนลงหาดบางแสน ตำบลแสนสุข อำเภอเมือง</a:t>
            </a:r>
            <a:endParaRPr lang="en-US" sz="1600" b="0" i="0" dirty="0">
              <a:solidFill>
                <a:srgbClr val="555555"/>
              </a:solidFill>
              <a:effectLst/>
              <a:latin typeface="THSarabunNew" panose="020B0500040200020003" pitchFamily="34" charset="-34"/>
              <a:cs typeface="THSarabunNew" panose="020B0500040200020003" pitchFamily="34" charset="-34"/>
            </a:endParaRPr>
          </a:p>
          <a:p>
            <a:pPr marL="0" indent="0" algn="l">
              <a:buNone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     </a:t>
            </a:r>
            <a:r>
              <a:rPr lang="th-TH" sz="1600" b="0" i="0" dirty="0">
                <a:solidFill>
                  <a:srgbClr val="555555"/>
                </a:solidFill>
                <a:effectLst/>
                <a:latin typeface="THSarabunNew" panose="020B0500040200020003" pitchFamily="34" charset="-34"/>
                <a:cs typeface="THSarabunNew" panose="020B0500040200020003" pitchFamily="34" charset="-34"/>
              </a:rPr>
              <a:t> จังหวัดชลบุรี 20131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Content Placeholder 4" descr="A picture containing text, outdoor, sky, grass&#10;&#10;Description automatically generated">
            <a:extLst>
              <a:ext uri="{FF2B5EF4-FFF2-40B4-BE49-F238E27FC236}">
                <a16:creationId xmlns:a16="http://schemas.microsoft.com/office/drawing/2014/main" id="{F9FE42C3-9C9F-4C47-A16A-75480437F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0" r="2654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8" name="Graphic 7" descr="Marker with solid fill">
            <a:extLst>
              <a:ext uri="{FF2B5EF4-FFF2-40B4-BE49-F238E27FC236}">
                <a16:creationId xmlns:a16="http://schemas.microsoft.com/office/drawing/2014/main" id="{DA90D19C-5EA1-435C-96CF-D1A5DFE53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704" y="4085815"/>
            <a:ext cx="373344" cy="3733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72256D-60A7-E748-A7CB-061B987E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3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C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FBAE-37CC-4DF4-A803-DC96BF88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67" y="2682934"/>
            <a:ext cx="4516505" cy="1492132"/>
          </a:xfrm>
        </p:spPr>
        <p:txBody>
          <a:bodyPr anchor="t">
            <a:normAutofit/>
          </a:bodyPr>
          <a:lstStyle/>
          <a:p>
            <a:r>
              <a:rPr lang="en-US" sz="6600" b="1" dirty="0"/>
              <a:t>Advisor</a:t>
            </a:r>
          </a:p>
        </p:txBody>
      </p:sp>
      <p:pic>
        <p:nvPicPr>
          <p:cNvPr id="25" name="Picture 15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4223D05-E9FE-4C69-91C2-DC02BB7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14" b="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670BE-363B-4BF1-8306-62E2042F7B50}"/>
              </a:ext>
            </a:extLst>
          </p:cNvPr>
          <p:cNvCxnSpPr/>
          <p:nvPr/>
        </p:nvCxnSpPr>
        <p:spPr>
          <a:xfrm>
            <a:off x="1174460" y="3674378"/>
            <a:ext cx="38086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E8D5B1-AE3C-844A-A482-1B221653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18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6F80-F745-4413-BDFC-2C95705E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Advisor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87277C-19C6-4B5A-A7D3-3F97AFD1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K.Manote</a:t>
            </a:r>
            <a:r>
              <a:rPr lang="en-US" dirty="0"/>
              <a:t> </a:t>
            </a:r>
            <a:r>
              <a:rPr lang="en-US" dirty="0" err="1"/>
              <a:t>Jaikwang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Computer Scholar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C4E61-6011-1346-88E2-1498705C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77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6F80-F745-4413-BDFC-2C95705EA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Advisor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87277C-19C6-4B5A-A7D3-3F97AFD13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dirty="0"/>
              <a:t>นายภาติยะ เพียรสวัสดิ์ (พี่บูม)</a:t>
            </a:r>
            <a:endParaRPr lang="en-TH" dirty="0"/>
          </a:p>
          <a:p>
            <a:r>
              <a:rPr lang="th-TH" dirty="0"/>
              <a:t>นายจิรายุ</a:t>
            </a:r>
            <a:r>
              <a:rPr lang="th-TH" dirty="0" err="1"/>
              <a:t>ส</a:t>
            </a:r>
            <a:r>
              <a:rPr lang="th-TH" dirty="0"/>
              <a:t> อาบกิ่ง</a:t>
            </a:r>
            <a:r>
              <a:rPr lang="en-TH" dirty="0"/>
              <a:t> </a:t>
            </a:r>
            <a:r>
              <a:rPr lang="th-TH" dirty="0"/>
              <a:t>(</a:t>
            </a:r>
            <a:r>
              <a:rPr lang="en-US" dirty="0"/>
              <a:t> </a:t>
            </a:r>
            <a:r>
              <a:rPr lang="th-TH" dirty="0"/>
              <a:t>พี่เกม)</a:t>
            </a:r>
          </a:p>
          <a:p>
            <a:r>
              <a:rPr lang="en-US" dirty="0"/>
              <a:t> </a:t>
            </a:r>
            <a:r>
              <a:rPr lang="th-TH" dirty="0"/>
              <a:t>ฯลฯ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C4E61-6011-1346-88E2-1498705C1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8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9264BFD-360D-430E-B593-7BC0D00FB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538145-ACBA-40C0-AFBD-DE742723D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 useBgFill="1">
          <p:nvSpPr>
            <p:cNvPr id="49" name="Rectangle 48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CCFBAE-37CC-4DF4-A803-DC96BF88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67" y="2682934"/>
            <a:ext cx="4516505" cy="1492132"/>
          </a:xfrm>
        </p:spPr>
        <p:txBody>
          <a:bodyPr anchor="t">
            <a:normAutofit/>
          </a:bodyPr>
          <a:lstStyle/>
          <a:p>
            <a:r>
              <a:rPr lang="en-US" sz="6600" b="1" dirty="0"/>
              <a:t>Job Position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249C1C3-EBDE-4C27-BD12-A6AE40A4D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7375" y="0"/>
            <a:ext cx="6404625" cy="6373368"/>
          </a:xfrm>
          <a:custGeom>
            <a:avLst/>
            <a:gdLst>
              <a:gd name="connsiteX0" fmla="*/ 353272 w 6404625"/>
              <a:gd name="connsiteY0" fmla="*/ 0 h 6373368"/>
              <a:gd name="connsiteX1" fmla="*/ 6404625 w 6404625"/>
              <a:gd name="connsiteY1" fmla="*/ 0 h 6373368"/>
              <a:gd name="connsiteX2" fmla="*/ 6404625 w 6404625"/>
              <a:gd name="connsiteY2" fmla="*/ 6008204 h 6373368"/>
              <a:gd name="connsiteX3" fmla="*/ 6374459 w 6404625"/>
              <a:gd name="connsiteY3" fmla="*/ 6023890 h 6373368"/>
              <a:gd name="connsiteX4" fmla="*/ 6290584 w 6404625"/>
              <a:gd name="connsiteY4" fmla="*/ 6049055 h 6373368"/>
              <a:gd name="connsiteX5" fmla="*/ 6203913 w 6404625"/>
              <a:gd name="connsiteY5" fmla="*/ 6060237 h 6373368"/>
              <a:gd name="connsiteX6" fmla="*/ 6114448 w 6404625"/>
              <a:gd name="connsiteY6" fmla="*/ 6063033 h 6373368"/>
              <a:gd name="connsiteX7" fmla="*/ 6019391 w 6404625"/>
              <a:gd name="connsiteY7" fmla="*/ 6054644 h 6373368"/>
              <a:gd name="connsiteX8" fmla="*/ 5924332 w 6404625"/>
              <a:gd name="connsiteY8" fmla="*/ 6043462 h 6373368"/>
              <a:gd name="connsiteX9" fmla="*/ 5829275 w 6404625"/>
              <a:gd name="connsiteY9" fmla="*/ 6029482 h 6373368"/>
              <a:gd name="connsiteX10" fmla="*/ 5734216 w 6404625"/>
              <a:gd name="connsiteY10" fmla="*/ 6018300 h 6373368"/>
              <a:gd name="connsiteX11" fmla="*/ 5639159 w 6404625"/>
              <a:gd name="connsiteY11" fmla="*/ 6012708 h 6373368"/>
              <a:gd name="connsiteX12" fmla="*/ 5546898 w 6404625"/>
              <a:gd name="connsiteY12" fmla="*/ 6012708 h 6373368"/>
              <a:gd name="connsiteX13" fmla="*/ 5460227 w 6404625"/>
              <a:gd name="connsiteY13" fmla="*/ 6023890 h 6373368"/>
              <a:gd name="connsiteX14" fmla="*/ 5370760 w 6404625"/>
              <a:gd name="connsiteY14" fmla="*/ 6046258 h 6373368"/>
              <a:gd name="connsiteX15" fmla="*/ 5289681 w 6404625"/>
              <a:gd name="connsiteY15" fmla="*/ 6079807 h 6373368"/>
              <a:gd name="connsiteX16" fmla="*/ 5205808 w 6404625"/>
              <a:gd name="connsiteY16" fmla="*/ 6124541 h 6373368"/>
              <a:gd name="connsiteX17" fmla="*/ 5121933 w 6404625"/>
              <a:gd name="connsiteY17" fmla="*/ 6169276 h 6373368"/>
              <a:gd name="connsiteX18" fmla="*/ 5038061 w 6404625"/>
              <a:gd name="connsiteY18" fmla="*/ 6219598 h 6373368"/>
              <a:gd name="connsiteX19" fmla="*/ 4956981 w 6404625"/>
              <a:gd name="connsiteY19" fmla="*/ 6267129 h 6373368"/>
              <a:gd name="connsiteX20" fmla="*/ 4870311 w 6404625"/>
              <a:gd name="connsiteY20" fmla="*/ 6309065 h 6373368"/>
              <a:gd name="connsiteX21" fmla="*/ 4786435 w 6404625"/>
              <a:gd name="connsiteY21" fmla="*/ 6342614 h 6373368"/>
              <a:gd name="connsiteX22" fmla="*/ 4699765 w 6404625"/>
              <a:gd name="connsiteY22" fmla="*/ 6364982 h 6373368"/>
              <a:gd name="connsiteX23" fmla="*/ 4610299 w 6404625"/>
              <a:gd name="connsiteY23" fmla="*/ 6373368 h 6373368"/>
              <a:gd name="connsiteX24" fmla="*/ 4520833 w 6404625"/>
              <a:gd name="connsiteY24" fmla="*/ 6364982 h 6373368"/>
              <a:gd name="connsiteX25" fmla="*/ 4434163 w 6404625"/>
              <a:gd name="connsiteY25" fmla="*/ 6342614 h 6373368"/>
              <a:gd name="connsiteX26" fmla="*/ 4350289 w 6404625"/>
              <a:gd name="connsiteY26" fmla="*/ 6309065 h 6373368"/>
              <a:gd name="connsiteX27" fmla="*/ 4263617 w 6404625"/>
              <a:gd name="connsiteY27" fmla="*/ 6267129 h 6373368"/>
              <a:gd name="connsiteX28" fmla="*/ 4182539 w 6404625"/>
              <a:gd name="connsiteY28" fmla="*/ 6219598 h 6373368"/>
              <a:gd name="connsiteX29" fmla="*/ 4098666 w 6404625"/>
              <a:gd name="connsiteY29" fmla="*/ 6169276 h 6373368"/>
              <a:gd name="connsiteX30" fmla="*/ 4014791 w 6404625"/>
              <a:gd name="connsiteY30" fmla="*/ 6124541 h 6373368"/>
              <a:gd name="connsiteX31" fmla="*/ 3930916 w 6404625"/>
              <a:gd name="connsiteY31" fmla="*/ 6079807 h 6373368"/>
              <a:gd name="connsiteX32" fmla="*/ 3847041 w 6404625"/>
              <a:gd name="connsiteY32" fmla="*/ 6046258 h 6373368"/>
              <a:gd name="connsiteX33" fmla="*/ 3760372 w 6404625"/>
              <a:gd name="connsiteY33" fmla="*/ 6023890 h 6373368"/>
              <a:gd name="connsiteX34" fmla="*/ 3673701 w 6404625"/>
              <a:gd name="connsiteY34" fmla="*/ 6012708 h 6373368"/>
              <a:gd name="connsiteX35" fmla="*/ 3581438 w 6404625"/>
              <a:gd name="connsiteY35" fmla="*/ 6012708 h 6373368"/>
              <a:gd name="connsiteX36" fmla="*/ 3486381 w 6404625"/>
              <a:gd name="connsiteY36" fmla="*/ 6018300 h 6373368"/>
              <a:gd name="connsiteX37" fmla="*/ 3391322 w 6404625"/>
              <a:gd name="connsiteY37" fmla="*/ 6029482 h 6373368"/>
              <a:gd name="connsiteX38" fmla="*/ 3296265 w 6404625"/>
              <a:gd name="connsiteY38" fmla="*/ 6043462 h 6373368"/>
              <a:gd name="connsiteX39" fmla="*/ 3201210 w 6404625"/>
              <a:gd name="connsiteY39" fmla="*/ 6054644 h 6373368"/>
              <a:gd name="connsiteX40" fmla="*/ 3106151 w 6404625"/>
              <a:gd name="connsiteY40" fmla="*/ 6063033 h 6373368"/>
              <a:gd name="connsiteX41" fmla="*/ 3016684 w 6404625"/>
              <a:gd name="connsiteY41" fmla="*/ 6060237 h 6373368"/>
              <a:gd name="connsiteX42" fmla="*/ 2930015 w 6404625"/>
              <a:gd name="connsiteY42" fmla="*/ 6049055 h 6373368"/>
              <a:gd name="connsiteX43" fmla="*/ 2846140 w 6404625"/>
              <a:gd name="connsiteY43" fmla="*/ 6023890 h 6373368"/>
              <a:gd name="connsiteX44" fmla="*/ 2776243 w 6404625"/>
              <a:gd name="connsiteY44" fmla="*/ 5987546 h 6373368"/>
              <a:gd name="connsiteX45" fmla="*/ 2709145 w 6404625"/>
              <a:gd name="connsiteY45" fmla="*/ 5940017 h 6373368"/>
              <a:gd name="connsiteX46" fmla="*/ 2650432 w 6404625"/>
              <a:gd name="connsiteY46" fmla="*/ 5884101 h 6373368"/>
              <a:gd name="connsiteX47" fmla="*/ 2591719 w 6404625"/>
              <a:gd name="connsiteY47" fmla="*/ 5819798 h 6373368"/>
              <a:gd name="connsiteX48" fmla="*/ 2538599 w 6404625"/>
              <a:gd name="connsiteY48" fmla="*/ 5752697 h 6373368"/>
              <a:gd name="connsiteX49" fmla="*/ 2485480 w 6404625"/>
              <a:gd name="connsiteY49" fmla="*/ 5682802 h 6373368"/>
              <a:gd name="connsiteX50" fmla="*/ 2432360 w 6404625"/>
              <a:gd name="connsiteY50" fmla="*/ 5612908 h 6373368"/>
              <a:gd name="connsiteX51" fmla="*/ 2379237 w 6404625"/>
              <a:gd name="connsiteY51" fmla="*/ 5545809 h 6373368"/>
              <a:gd name="connsiteX52" fmla="*/ 2323320 w 6404625"/>
              <a:gd name="connsiteY52" fmla="*/ 5481502 h 6373368"/>
              <a:gd name="connsiteX53" fmla="*/ 2259018 w 6404625"/>
              <a:gd name="connsiteY53" fmla="*/ 5425586 h 6373368"/>
              <a:gd name="connsiteX54" fmla="*/ 2197511 w 6404625"/>
              <a:gd name="connsiteY54" fmla="*/ 5375263 h 6373368"/>
              <a:gd name="connsiteX55" fmla="*/ 2127614 w 6404625"/>
              <a:gd name="connsiteY55" fmla="*/ 5336121 h 6373368"/>
              <a:gd name="connsiteX56" fmla="*/ 2052128 w 6404625"/>
              <a:gd name="connsiteY56" fmla="*/ 5302573 h 6373368"/>
              <a:gd name="connsiteX57" fmla="*/ 1971049 w 6404625"/>
              <a:gd name="connsiteY57" fmla="*/ 5274612 h 6373368"/>
              <a:gd name="connsiteX58" fmla="*/ 1887176 w 6404625"/>
              <a:gd name="connsiteY58" fmla="*/ 5249450 h 6373368"/>
              <a:gd name="connsiteX59" fmla="*/ 1803301 w 6404625"/>
              <a:gd name="connsiteY59" fmla="*/ 5227084 h 6373368"/>
              <a:gd name="connsiteX60" fmla="*/ 1716630 w 6404625"/>
              <a:gd name="connsiteY60" fmla="*/ 5204720 h 6373368"/>
              <a:gd name="connsiteX61" fmla="*/ 1635551 w 6404625"/>
              <a:gd name="connsiteY61" fmla="*/ 5179557 h 6373368"/>
              <a:gd name="connsiteX62" fmla="*/ 1554473 w 6404625"/>
              <a:gd name="connsiteY62" fmla="*/ 5151597 h 6373368"/>
              <a:gd name="connsiteX63" fmla="*/ 1478988 w 6404625"/>
              <a:gd name="connsiteY63" fmla="*/ 5118049 h 6373368"/>
              <a:gd name="connsiteX64" fmla="*/ 1411887 w 6404625"/>
              <a:gd name="connsiteY64" fmla="*/ 5076112 h 6373368"/>
              <a:gd name="connsiteX65" fmla="*/ 1350380 w 6404625"/>
              <a:gd name="connsiteY65" fmla="*/ 5025785 h 6373368"/>
              <a:gd name="connsiteX66" fmla="*/ 1300053 w 6404625"/>
              <a:gd name="connsiteY66" fmla="*/ 4964279 h 6373368"/>
              <a:gd name="connsiteX67" fmla="*/ 1258117 w 6404625"/>
              <a:gd name="connsiteY67" fmla="*/ 4897178 h 6373368"/>
              <a:gd name="connsiteX68" fmla="*/ 1224567 w 6404625"/>
              <a:gd name="connsiteY68" fmla="*/ 4821691 h 6373368"/>
              <a:gd name="connsiteX69" fmla="*/ 1196609 w 6404625"/>
              <a:gd name="connsiteY69" fmla="*/ 4740614 h 6373368"/>
              <a:gd name="connsiteX70" fmla="*/ 1171447 w 6404625"/>
              <a:gd name="connsiteY70" fmla="*/ 4659533 h 6373368"/>
              <a:gd name="connsiteX71" fmla="*/ 1149080 w 6404625"/>
              <a:gd name="connsiteY71" fmla="*/ 4572865 h 6373368"/>
              <a:gd name="connsiteX72" fmla="*/ 1126714 w 6404625"/>
              <a:gd name="connsiteY72" fmla="*/ 4488990 h 6373368"/>
              <a:gd name="connsiteX73" fmla="*/ 1101552 w 6404625"/>
              <a:gd name="connsiteY73" fmla="*/ 4405115 h 6373368"/>
              <a:gd name="connsiteX74" fmla="*/ 1073593 w 6404625"/>
              <a:gd name="connsiteY74" fmla="*/ 4324036 h 6373368"/>
              <a:gd name="connsiteX75" fmla="*/ 1040045 w 6404625"/>
              <a:gd name="connsiteY75" fmla="*/ 4248549 h 6373368"/>
              <a:gd name="connsiteX76" fmla="*/ 1000902 w 6404625"/>
              <a:gd name="connsiteY76" fmla="*/ 4178654 h 6373368"/>
              <a:gd name="connsiteX77" fmla="*/ 950576 w 6404625"/>
              <a:gd name="connsiteY77" fmla="*/ 4117146 h 6373368"/>
              <a:gd name="connsiteX78" fmla="*/ 894659 w 6404625"/>
              <a:gd name="connsiteY78" fmla="*/ 4052841 h 6373368"/>
              <a:gd name="connsiteX79" fmla="*/ 830356 w 6404625"/>
              <a:gd name="connsiteY79" fmla="*/ 3996926 h 6373368"/>
              <a:gd name="connsiteX80" fmla="*/ 760460 w 6404625"/>
              <a:gd name="connsiteY80" fmla="*/ 3943806 h 6373368"/>
              <a:gd name="connsiteX81" fmla="*/ 690567 w 6404625"/>
              <a:gd name="connsiteY81" fmla="*/ 3890685 h 6373368"/>
              <a:gd name="connsiteX82" fmla="*/ 620671 w 6404625"/>
              <a:gd name="connsiteY82" fmla="*/ 3837564 h 6373368"/>
              <a:gd name="connsiteX83" fmla="*/ 553571 w 6404625"/>
              <a:gd name="connsiteY83" fmla="*/ 3784444 h 6373368"/>
              <a:gd name="connsiteX84" fmla="*/ 489269 w 6404625"/>
              <a:gd name="connsiteY84" fmla="*/ 3725731 h 6373368"/>
              <a:gd name="connsiteX85" fmla="*/ 433350 w 6404625"/>
              <a:gd name="connsiteY85" fmla="*/ 3667021 h 6373368"/>
              <a:gd name="connsiteX86" fmla="*/ 385824 w 6404625"/>
              <a:gd name="connsiteY86" fmla="*/ 3599922 h 6373368"/>
              <a:gd name="connsiteX87" fmla="*/ 349477 w 6404625"/>
              <a:gd name="connsiteY87" fmla="*/ 3530025 h 6373368"/>
              <a:gd name="connsiteX88" fmla="*/ 324315 w 6404625"/>
              <a:gd name="connsiteY88" fmla="*/ 3446150 h 6373368"/>
              <a:gd name="connsiteX89" fmla="*/ 313131 w 6404625"/>
              <a:gd name="connsiteY89" fmla="*/ 3359479 h 6373368"/>
              <a:gd name="connsiteX90" fmla="*/ 310335 w 6404625"/>
              <a:gd name="connsiteY90" fmla="*/ 3270014 h 6373368"/>
              <a:gd name="connsiteX91" fmla="*/ 318723 w 6404625"/>
              <a:gd name="connsiteY91" fmla="*/ 3174955 h 6373368"/>
              <a:gd name="connsiteX92" fmla="*/ 329907 w 6404625"/>
              <a:gd name="connsiteY92" fmla="*/ 3079898 h 6373368"/>
              <a:gd name="connsiteX93" fmla="*/ 343885 w 6404625"/>
              <a:gd name="connsiteY93" fmla="*/ 2984841 h 6373368"/>
              <a:gd name="connsiteX94" fmla="*/ 355069 w 6404625"/>
              <a:gd name="connsiteY94" fmla="*/ 2889784 h 6373368"/>
              <a:gd name="connsiteX95" fmla="*/ 360659 w 6404625"/>
              <a:gd name="connsiteY95" fmla="*/ 2794725 h 6373368"/>
              <a:gd name="connsiteX96" fmla="*/ 360659 w 6404625"/>
              <a:gd name="connsiteY96" fmla="*/ 2702464 h 6373368"/>
              <a:gd name="connsiteX97" fmla="*/ 349477 w 6404625"/>
              <a:gd name="connsiteY97" fmla="*/ 2615793 h 6373368"/>
              <a:gd name="connsiteX98" fmla="*/ 327111 w 6404625"/>
              <a:gd name="connsiteY98" fmla="*/ 2529122 h 6373368"/>
              <a:gd name="connsiteX99" fmla="*/ 293561 w 6404625"/>
              <a:gd name="connsiteY99" fmla="*/ 2448045 h 6373368"/>
              <a:gd name="connsiteX100" fmla="*/ 251625 w 6404625"/>
              <a:gd name="connsiteY100" fmla="*/ 2364170 h 6373368"/>
              <a:gd name="connsiteX101" fmla="*/ 204096 w 6404625"/>
              <a:gd name="connsiteY101" fmla="*/ 2280295 h 6373368"/>
              <a:gd name="connsiteX102" fmla="*/ 153769 w 6404625"/>
              <a:gd name="connsiteY102" fmla="*/ 2196423 h 6373368"/>
              <a:gd name="connsiteX103" fmla="*/ 106240 w 6404625"/>
              <a:gd name="connsiteY103" fmla="*/ 2115344 h 6373368"/>
              <a:gd name="connsiteX104" fmla="*/ 64305 w 6404625"/>
              <a:gd name="connsiteY104" fmla="*/ 2028673 h 6373368"/>
              <a:gd name="connsiteX105" fmla="*/ 30754 w 6404625"/>
              <a:gd name="connsiteY105" fmla="*/ 1944798 h 6373368"/>
              <a:gd name="connsiteX106" fmla="*/ 8387 w 6404625"/>
              <a:gd name="connsiteY106" fmla="*/ 1858129 h 6373368"/>
              <a:gd name="connsiteX107" fmla="*/ 0 w 6404625"/>
              <a:gd name="connsiteY107" fmla="*/ 1768662 h 6373368"/>
              <a:gd name="connsiteX108" fmla="*/ 8387 w 6404625"/>
              <a:gd name="connsiteY108" fmla="*/ 1679195 h 6373368"/>
              <a:gd name="connsiteX109" fmla="*/ 30754 w 6404625"/>
              <a:gd name="connsiteY109" fmla="*/ 1592526 h 6373368"/>
              <a:gd name="connsiteX110" fmla="*/ 64305 w 6404625"/>
              <a:gd name="connsiteY110" fmla="*/ 1508651 h 6373368"/>
              <a:gd name="connsiteX111" fmla="*/ 106240 w 6404625"/>
              <a:gd name="connsiteY111" fmla="*/ 1421980 h 6373368"/>
              <a:gd name="connsiteX112" fmla="*/ 153769 w 6404625"/>
              <a:gd name="connsiteY112" fmla="*/ 1340903 h 6373368"/>
              <a:gd name="connsiteX113" fmla="*/ 204096 w 6404625"/>
              <a:gd name="connsiteY113" fmla="*/ 1257028 h 6373368"/>
              <a:gd name="connsiteX114" fmla="*/ 251625 w 6404625"/>
              <a:gd name="connsiteY114" fmla="*/ 1173153 h 6373368"/>
              <a:gd name="connsiteX115" fmla="*/ 293561 w 6404625"/>
              <a:gd name="connsiteY115" fmla="*/ 1089278 h 6373368"/>
              <a:gd name="connsiteX116" fmla="*/ 327111 w 6404625"/>
              <a:gd name="connsiteY116" fmla="*/ 1008199 h 6373368"/>
              <a:gd name="connsiteX117" fmla="*/ 349477 w 6404625"/>
              <a:gd name="connsiteY117" fmla="*/ 921528 h 6373368"/>
              <a:gd name="connsiteX118" fmla="*/ 360659 w 6404625"/>
              <a:gd name="connsiteY118" fmla="*/ 834859 h 6373368"/>
              <a:gd name="connsiteX119" fmla="*/ 360659 w 6404625"/>
              <a:gd name="connsiteY119" fmla="*/ 742599 h 6373368"/>
              <a:gd name="connsiteX120" fmla="*/ 355069 w 6404625"/>
              <a:gd name="connsiteY120" fmla="*/ 647539 h 6373368"/>
              <a:gd name="connsiteX121" fmla="*/ 343885 w 6404625"/>
              <a:gd name="connsiteY121" fmla="*/ 552482 h 6373368"/>
              <a:gd name="connsiteX122" fmla="*/ 329907 w 6404625"/>
              <a:gd name="connsiteY122" fmla="*/ 457425 h 6373368"/>
              <a:gd name="connsiteX123" fmla="*/ 318723 w 6404625"/>
              <a:gd name="connsiteY123" fmla="*/ 362366 h 6373368"/>
              <a:gd name="connsiteX124" fmla="*/ 310335 w 6404625"/>
              <a:gd name="connsiteY124" fmla="*/ 267309 h 6373368"/>
              <a:gd name="connsiteX125" fmla="*/ 313131 w 6404625"/>
              <a:gd name="connsiteY125" fmla="*/ 177842 h 6373368"/>
              <a:gd name="connsiteX126" fmla="*/ 324315 w 6404625"/>
              <a:gd name="connsiteY126" fmla="*/ 91173 h 6373368"/>
              <a:gd name="connsiteX127" fmla="*/ 349477 w 6404625"/>
              <a:gd name="connsiteY127" fmla="*/ 7296 h 637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6404625" h="6373368">
                <a:moveTo>
                  <a:pt x="353272" y="0"/>
                </a:moveTo>
                <a:lnTo>
                  <a:pt x="6404625" y="0"/>
                </a:lnTo>
                <a:lnTo>
                  <a:pt x="6404625" y="6008204"/>
                </a:lnTo>
                <a:lnTo>
                  <a:pt x="6374459" y="6023890"/>
                </a:lnTo>
                <a:lnTo>
                  <a:pt x="6290584" y="6049055"/>
                </a:lnTo>
                <a:lnTo>
                  <a:pt x="6203913" y="6060237"/>
                </a:lnTo>
                <a:lnTo>
                  <a:pt x="6114448" y="6063033"/>
                </a:lnTo>
                <a:lnTo>
                  <a:pt x="6019391" y="6054644"/>
                </a:lnTo>
                <a:lnTo>
                  <a:pt x="5924332" y="6043462"/>
                </a:lnTo>
                <a:lnTo>
                  <a:pt x="5829275" y="6029482"/>
                </a:lnTo>
                <a:lnTo>
                  <a:pt x="5734216" y="6018300"/>
                </a:lnTo>
                <a:lnTo>
                  <a:pt x="5639159" y="6012708"/>
                </a:lnTo>
                <a:lnTo>
                  <a:pt x="5546898" y="6012708"/>
                </a:lnTo>
                <a:lnTo>
                  <a:pt x="5460227" y="6023890"/>
                </a:lnTo>
                <a:lnTo>
                  <a:pt x="5370760" y="6046258"/>
                </a:lnTo>
                <a:lnTo>
                  <a:pt x="5289681" y="6079807"/>
                </a:lnTo>
                <a:lnTo>
                  <a:pt x="5205808" y="6124541"/>
                </a:lnTo>
                <a:lnTo>
                  <a:pt x="5121933" y="6169276"/>
                </a:lnTo>
                <a:lnTo>
                  <a:pt x="5038061" y="6219598"/>
                </a:lnTo>
                <a:lnTo>
                  <a:pt x="4956981" y="6267129"/>
                </a:lnTo>
                <a:lnTo>
                  <a:pt x="4870311" y="6309065"/>
                </a:lnTo>
                <a:lnTo>
                  <a:pt x="4786435" y="6342614"/>
                </a:lnTo>
                <a:lnTo>
                  <a:pt x="4699765" y="6364982"/>
                </a:lnTo>
                <a:lnTo>
                  <a:pt x="4610299" y="6373368"/>
                </a:lnTo>
                <a:lnTo>
                  <a:pt x="4520833" y="6364982"/>
                </a:lnTo>
                <a:lnTo>
                  <a:pt x="4434163" y="6342614"/>
                </a:lnTo>
                <a:lnTo>
                  <a:pt x="4350289" y="6309065"/>
                </a:lnTo>
                <a:lnTo>
                  <a:pt x="4263617" y="6267129"/>
                </a:lnTo>
                <a:lnTo>
                  <a:pt x="4182539" y="6219598"/>
                </a:lnTo>
                <a:lnTo>
                  <a:pt x="4098666" y="6169276"/>
                </a:lnTo>
                <a:lnTo>
                  <a:pt x="4014791" y="6124541"/>
                </a:lnTo>
                <a:lnTo>
                  <a:pt x="3930916" y="6079807"/>
                </a:lnTo>
                <a:lnTo>
                  <a:pt x="3847041" y="6046258"/>
                </a:lnTo>
                <a:lnTo>
                  <a:pt x="3760372" y="6023890"/>
                </a:lnTo>
                <a:lnTo>
                  <a:pt x="3673701" y="6012708"/>
                </a:lnTo>
                <a:lnTo>
                  <a:pt x="3581438" y="6012708"/>
                </a:lnTo>
                <a:lnTo>
                  <a:pt x="3486381" y="6018300"/>
                </a:lnTo>
                <a:lnTo>
                  <a:pt x="3391322" y="6029482"/>
                </a:lnTo>
                <a:lnTo>
                  <a:pt x="3296265" y="6043462"/>
                </a:lnTo>
                <a:lnTo>
                  <a:pt x="3201210" y="6054644"/>
                </a:lnTo>
                <a:lnTo>
                  <a:pt x="3106151" y="6063033"/>
                </a:lnTo>
                <a:lnTo>
                  <a:pt x="3016684" y="6060237"/>
                </a:lnTo>
                <a:lnTo>
                  <a:pt x="2930015" y="6049055"/>
                </a:lnTo>
                <a:lnTo>
                  <a:pt x="2846140" y="6023890"/>
                </a:lnTo>
                <a:lnTo>
                  <a:pt x="2776243" y="5987546"/>
                </a:lnTo>
                <a:lnTo>
                  <a:pt x="2709145" y="5940017"/>
                </a:lnTo>
                <a:lnTo>
                  <a:pt x="2650432" y="5884101"/>
                </a:lnTo>
                <a:lnTo>
                  <a:pt x="2591719" y="5819798"/>
                </a:lnTo>
                <a:lnTo>
                  <a:pt x="2538599" y="5752697"/>
                </a:lnTo>
                <a:lnTo>
                  <a:pt x="2485480" y="5682802"/>
                </a:lnTo>
                <a:lnTo>
                  <a:pt x="2432360" y="5612908"/>
                </a:lnTo>
                <a:lnTo>
                  <a:pt x="2379237" y="5545809"/>
                </a:lnTo>
                <a:lnTo>
                  <a:pt x="2323320" y="5481502"/>
                </a:lnTo>
                <a:lnTo>
                  <a:pt x="2259018" y="5425586"/>
                </a:lnTo>
                <a:lnTo>
                  <a:pt x="2197511" y="5375263"/>
                </a:lnTo>
                <a:lnTo>
                  <a:pt x="2127614" y="5336121"/>
                </a:lnTo>
                <a:lnTo>
                  <a:pt x="2052128" y="5302573"/>
                </a:lnTo>
                <a:lnTo>
                  <a:pt x="1971049" y="5274612"/>
                </a:lnTo>
                <a:lnTo>
                  <a:pt x="1887176" y="5249450"/>
                </a:lnTo>
                <a:lnTo>
                  <a:pt x="1803301" y="5227084"/>
                </a:lnTo>
                <a:lnTo>
                  <a:pt x="1716630" y="5204720"/>
                </a:lnTo>
                <a:lnTo>
                  <a:pt x="1635551" y="5179557"/>
                </a:lnTo>
                <a:lnTo>
                  <a:pt x="1554473" y="5151597"/>
                </a:lnTo>
                <a:lnTo>
                  <a:pt x="1478988" y="5118049"/>
                </a:lnTo>
                <a:lnTo>
                  <a:pt x="1411887" y="5076112"/>
                </a:lnTo>
                <a:lnTo>
                  <a:pt x="1350380" y="5025785"/>
                </a:lnTo>
                <a:lnTo>
                  <a:pt x="1300053" y="4964279"/>
                </a:lnTo>
                <a:lnTo>
                  <a:pt x="1258117" y="4897178"/>
                </a:lnTo>
                <a:lnTo>
                  <a:pt x="1224567" y="4821691"/>
                </a:lnTo>
                <a:lnTo>
                  <a:pt x="1196609" y="4740614"/>
                </a:lnTo>
                <a:lnTo>
                  <a:pt x="1171447" y="4659533"/>
                </a:lnTo>
                <a:lnTo>
                  <a:pt x="1149080" y="4572865"/>
                </a:lnTo>
                <a:lnTo>
                  <a:pt x="1126714" y="4488990"/>
                </a:lnTo>
                <a:lnTo>
                  <a:pt x="1101552" y="4405115"/>
                </a:lnTo>
                <a:lnTo>
                  <a:pt x="1073593" y="4324036"/>
                </a:lnTo>
                <a:lnTo>
                  <a:pt x="1040045" y="4248549"/>
                </a:lnTo>
                <a:lnTo>
                  <a:pt x="1000902" y="4178654"/>
                </a:lnTo>
                <a:lnTo>
                  <a:pt x="950576" y="4117146"/>
                </a:lnTo>
                <a:lnTo>
                  <a:pt x="894659" y="4052841"/>
                </a:lnTo>
                <a:lnTo>
                  <a:pt x="830356" y="3996926"/>
                </a:lnTo>
                <a:lnTo>
                  <a:pt x="760460" y="3943806"/>
                </a:lnTo>
                <a:lnTo>
                  <a:pt x="690567" y="3890685"/>
                </a:lnTo>
                <a:lnTo>
                  <a:pt x="620671" y="3837564"/>
                </a:lnTo>
                <a:lnTo>
                  <a:pt x="553571" y="3784444"/>
                </a:lnTo>
                <a:lnTo>
                  <a:pt x="489269" y="3725731"/>
                </a:lnTo>
                <a:lnTo>
                  <a:pt x="433350" y="3667021"/>
                </a:lnTo>
                <a:lnTo>
                  <a:pt x="385824" y="3599922"/>
                </a:lnTo>
                <a:lnTo>
                  <a:pt x="349477" y="3530025"/>
                </a:lnTo>
                <a:lnTo>
                  <a:pt x="324315" y="3446150"/>
                </a:lnTo>
                <a:lnTo>
                  <a:pt x="313131" y="3359479"/>
                </a:lnTo>
                <a:lnTo>
                  <a:pt x="310335" y="3270014"/>
                </a:lnTo>
                <a:lnTo>
                  <a:pt x="318723" y="3174955"/>
                </a:lnTo>
                <a:lnTo>
                  <a:pt x="329907" y="3079898"/>
                </a:lnTo>
                <a:lnTo>
                  <a:pt x="343885" y="2984841"/>
                </a:lnTo>
                <a:lnTo>
                  <a:pt x="355069" y="2889784"/>
                </a:lnTo>
                <a:lnTo>
                  <a:pt x="360659" y="2794725"/>
                </a:lnTo>
                <a:lnTo>
                  <a:pt x="360659" y="2702464"/>
                </a:lnTo>
                <a:lnTo>
                  <a:pt x="349477" y="2615793"/>
                </a:lnTo>
                <a:lnTo>
                  <a:pt x="327111" y="2529122"/>
                </a:lnTo>
                <a:lnTo>
                  <a:pt x="293561" y="2448045"/>
                </a:lnTo>
                <a:lnTo>
                  <a:pt x="251625" y="2364170"/>
                </a:lnTo>
                <a:lnTo>
                  <a:pt x="204096" y="2280295"/>
                </a:lnTo>
                <a:lnTo>
                  <a:pt x="153769" y="2196423"/>
                </a:lnTo>
                <a:lnTo>
                  <a:pt x="106240" y="2115344"/>
                </a:lnTo>
                <a:lnTo>
                  <a:pt x="64305" y="2028673"/>
                </a:lnTo>
                <a:lnTo>
                  <a:pt x="30754" y="1944798"/>
                </a:lnTo>
                <a:lnTo>
                  <a:pt x="8387" y="1858129"/>
                </a:lnTo>
                <a:lnTo>
                  <a:pt x="0" y="1768662"/>
                </a:lnTo>
                <a:lnTo>
                  <a:pt x="8387" y="1679195"/>
                </a:lnTo>
                <a:lnTo>
                  <a:pt x="30754" y="1592526"/>
                </a:lnTo>
                <a:lnTo>
                  <a:pt x="64305" y="1508651"/>
                </a:lnTo>
                <a:lnTo>
                  <a:pt x="106240" y="1421980"/>
                </a:lnTo>
                <a:lnTo>
                  <a:pt x="153769" y="1340903"/>
                </a:lnTo>
                <a:lnTo>
                  <a:pt x="204096" y="1257028"/>
                </a:lnTo>
                <a:lnTo>
                  <a:pt x="251625" y="1173153"/>
                </a:lnTo>
                <a:lnTo>
                  <a:pt x="293561" y="1089278"/>
                </a:lnTo>
                <a:lnTo>
                  <a:pt x="327111" y="1008199"/>
                </a:lnTo>
                <a:lnTo>
                  <a:pt x="349477" y="921528"/>
                </a:lnTo>
                <a:lnTo>
                  <a:pt x="360659" y="834859"/>
                </a:lnTo>
                <a:lnTo>
                  <a:pt x="360659" y="742599"/>
                </a:lnTo>
                <a:lnTo>
                  <a:pt x="355069" y="647539"/>
                </a:lnTo>
                <a:lnTo>
                  <a:pt x="343885" y="552482"/>
                </a:lnTo>
                <a:lnTo>
                  <a:pt x="329907" y="457425"/>
                </a:lnTo>
                <a:lnTo>
                  <a:pt x="318723" y="362366"/>
                </a:lnTo>
                <a:lnTo>
                  <a:pt x="310335" y="267309"/>
                </a:lnTo>
                <a:lnTo>
                  <a:pt x="313131" y="177842"/>
                </a:lnTo>
                <a:lnTo>
                  <a:pt x="324315" y="91173"/>
                </a:lnTo>
                <a:lnTo>
                  <a:pt x="349477" y="72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15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4223D05-E9FE-4C69-91C2-DC02BB7DF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14" b="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4670BE-363B-4BF1-8306-62E2042F7B50}"/>
              </a:ext>
            </a:extLst>
          </p:cNvPr>
          <p:cNvCxnSpPr/>
          <p:nvPr/>
        </p:nvCxnSpPr>
        <p:spPr>
          <a:xfrm>
            <a:off x="1174460" y="3674378"/>
            <a:ext cx="380860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64691-E49C-C54D-B10A-531F5875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3461-14F1-4D5C-81EA-DCDD168943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873</Words>
  <Application>Microsoft Macintosh PowerPoint</Application>
  <PresentationFormat>Widescreen</PresentationFormat>
  <Paragraphs>205</Paragraphs>
  <Slides>40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Angsana New</vt:lpstr>
      <vt:lpstr>Arial</vt:lpstr>
      <vt:lpstr>Calibri</vt:lpstr>
      <vt:lpstr>Calibri Light</vt:lpstr>
      <vt:lpstr>THSarabunNew</vt:lpstr>
      <vt:lpstr>Office Theme</vt:lpstr>
      <vt:lpstr>การนิเทศนิสิตสหกิจศึกษา</vt:lpstr>
      <vt:lpstr>AGENDA</vt:lpstr>
      <vt:lpstr>Organization Profile </vt:lpstr>
      <vt:lpstr>ห้องปฏิบัติการวิจัยวิศวกรรมระบบสารสนเทศ (Information System Engineering Research Laboratory : ISERL)</vt:lpstr>
      <vt:lpstr>Location</vt:lpstr>
      <vt:lpstr>Advisor</vt:lpstr>
      <vt:lpstr>Advisor</vt:lpstr>
      <vt:lpstr>Advisor</vt:lpstr>
      <vt:lpstr>Job Position</vt:lpstr>
      <vt:lpstr>Tester</vt:lpstr>
      <vt:lpstr>Developer</vt:lpstr>
      <vt:lpstr>Job Scope</vt:lpstr>
      <vt:lpstr>Tester</vt:lpstr>
      <vt:lpstr>Web App Development</vt:lpstr>
      <vt:lpstr>Mobile App Development</vt:lpstr>
      <vt:lpstr>Plan</vt:lpstr>
      <vt:lpstr>Preeyanut’s Plan</vt:lpstr>
      <vt:lpstr>Nuttawut’s Plan</vt:lpstr>
      <vt:lpstr>Adithep’s Plan </vt:lpstr>
      <vt:lpstr>Works</vt:lpstr>
      <vt:lpstr>PowerPoint Presentation</vt:lpstr>
      <vt:lpstr>Test Case</vt:lpstr>
      <vt:lpstr>Test Script</vt:lpstr>
      <vt:lpstr>System Design by Figma</vt:lpstr>
      <vt:lpstr>Mobile App Development </vt:lpstr>
      <vt:lpstr>PowerPoint Presentation</vt:lpstr>
      <vt:lpstr>PowerPoint Presentation</vt:lpstr>
      <vt:lpstr>PowerPoint Presentation</vt:lpstr>
      <vt:lpstr>Web App Development</vt:lpstr>
      <vt:lpstr>Mobile App Development </vt:lpstr>
      <vt:lpstr>PowerPoint Presentation</vt:lpstr>
      <vt:lpstr>PowerPoint Presentation</vt:lpstr>
      <vt:lpstr>Work Progress</vt:lpstr>
      <vt:lpstr>Preeyanut’s Progress</vt:lpstr>
      <vt:lpstr>Nuttawut’s Progress</vt:lpstr>
      <vt:lpstr>Adithep’s Progress</vt:lpstr>
      <vt:lpstr>Problem</vt:lpstr>
      <vt:lpstr>Problem</vt:lpstr>
      <vt:lpstr>Thank You</vt:lpstr>
      <vt:lpstr>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การนิเทศนิสิตสหกิจศึกษา</dc:title>
  <dc:creator>Supakit Anupong</dc:creator>
  <cp:lastModifiedBy>Big- อดิเทพ พรหมพา</cp:lastModifiedBy>
  <cp:revision>24</cp:revision>
  <dcterms:created xsi:type="dcterms:W3CDTF">2021-08-04T15:13:31Z</dcterms:created>
  <dcterms:modified xsi:type="dcterms:W3CDTF">2021-08-05T09:49:56Z</dcterms:modified>
</cp:coreProperties>
</file>